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60" r:id="rId5"/>
    <p:sldId id="280" r:id="rId6"/>
    <p:sldId id="274" r:id="rId7"/>
    <p:sldId id="279" r:id="rId8"/>
    <p:sldId id="269" r:id="rId9"/>
    <p:sldId id="265" r:id="rId10"/>
  </p:sldIdLst>
  <p:sldSz cx="11520488" cy="6858000"/>
  <p:notesSz cx="6797675" cy="98742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889DA4"/>
    <a:srgbClr val="A1B672"/>
    <a:srgbClr val="8AA254"/>
    <a:srgbClr val="FFD13F"/>
    <a:srgbClr val="FFD961"/>
    <a:srgbClr val="B2B2B2"/>
    <a:srgbClr val="5E6BCE"/>
    <a:srgbClr val="4465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深色樣式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中等深淺樣式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3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C:\Users\iris_tseng\Desktop\JADE\&#27861;&#35498;&#26371;\114.04.09\2025&#27861;&#35498;&#26371;-114.3.24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iris_tseng\Desktop\JADE\&#27861;&#35498;&#26371;\114.04.09\2025&#27861;&#35498;&#26371;-114.3.2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TW" altLang="en-US" sz="1600" b="1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產品線</a:t>
            </a:r>
            <a:endParaRPr lang="zh-TW" altLang="en-US" sz="1600" b="1" dirty="0">
              <a:solidFill>
                <a:schemeClr val="accent1"/>
              </a:solidFill>
              <a:latin typeface="Arial Black" panose="020B0A040201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'產品線 '!$A$2</c:f>
              <c:strCache>
                <c:ptCount val="1"/>
                <c:pt idx="0">
                  <c:v>顯示驅動</c:v>
                </c:pt>
              </c:strCache>
            </c:strRef>
          </c:tx>
          <c:spPr>
            <a:solidFill>
              <a:srgbClr val="FF99FF"/>
            </a:solidFill>
            <a:ln>
              <a:noFill/>
            </a:ln>
            <a:effectLst/>
          </c:spPr>
          <c:invertIfNegative val="0"/>
          <c:cat>
            <c:strRef>
              <c:f>'產品線 '!$B$1:$F$1</c:f>
              <c:strCache>
                <c:ptCount val="5"/>
                <c:pt idx="0">
                  <c:v>Y2020</c:v>
                </c:pt>
                <c:pt idx="1">
                  <c:v>Y2021</c:v>
                </c:pt>
                <c:pt idx="2">
                  <c:v>Y2022</c:v>
                </c:pt>
                <c:pt idx="3">
                  <c:v>Y2023</c:v>
                </c:pt>
                <c:pt idx="4">
                  <c:v>Y2024</c:v>
                </c:pt>
              </c:strCache>
            </c:strRef>
          </c:cat>
          <c:val>
            <c:numRef>
              <c:f>'產品線 '!$B$2:$F$2</c:f>
              <c:numCache>
                <c:formatCode>#,###,</c:formatCode>
                <c:ptCount val="5"/>
                <c:pt idx="0">
                  <c:v>357736675</c:v>
                </c:pt>
                <c:pt idx="1">
                  <c:v>538089763.86107993</c:v>
                </c:pt>
                <c:pt idx="2">
                  <c:v>1105025296</c:v>
                </c:pt>
                <c:pt idx="3">
                  <c:v>934759464</c:v>
                </c:pt>
                <c:pt idx="4">
                  <c:v>321319748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16-41B2-A0E9-2F86DA56023D}"/>
            </c:ext>
          </c:extLst>
        </c:ser>
        <c:ser>
          <c:idx val="1"/>
          <c:order val="1"/>
          <c:tx>
            <c:strRef>
              <c:f>'產品線 '!$A$3</c:f>
              <c:strCache>
                <c:ptCount val="1"/>
                <c:pt idx="0">
                  <c:v>馬達驅動</c:v>
                </c:pt>
              </c:strCache>
            </c:strRef>
          </c:tx>
          <c:spPr>
            <a:solidFill>
              <a:srgbClr val="66FF99"/>
            </a:solidFill>
            <a:ln>
              <a:noFill/>
            </a:ln>
            <a:effectLst/>
          </c:spPr>
          <c:invertIfNegative val="0"/>
          <c:cat>
            <c:strRef>
              <c:f>'產品線 '!$B$1:$F$1</c:f>
              <c:strCache>
                <c:ptCount val="5"/>
                <c:pt idx="0">
                  <c:v>Y2020</c:v>
                </c:pt>
                <c:pt idx="1">
                  <c:v>Y2021</c:v>
                </c:pt>
                <c:pt idx="2">
                  <c:v>Y2022</c:v>
                </c:pt>
                <c:pt idx="3">
                  <c:v>Y2023</c:v>
                </c:pt>
                <c:pt idx="4">
                  <c:v>Y2024</c:v>
                </c:pt>
              </c:strCache>
            </c:strRef>
          </c:cat>
          <c:val>
            <c:numRef>
              <c:f>'產品線 '!$B$3:$F$3</c:f>
              <c:numCache>
                <c:formatCode>#,###,</c:formatCode>
                <c:ptCount val="5"/>
                <c:pt idx="0">
                  <c:v>177839467</c:v>
                </c:pt>
                <c:pt idx="1">
                  <c:v>283601907.24489999</c:v>
                </c:pt>
                <c:pt idx="2">
                  <c:v>277334852</c:v>
                </c:pt>
                <c:pt idx="3">
                  <c:v>244598923</c:v>
                </c:pt>
                <c:pt idx="4">
                  <c:v>256966265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16-41B2-A0E9-2F86DA56023D}"/>
            </c:ext>
          </c:extLst>
        </c:ser>
        <c:ser>
          <c:idx val="2"/>
          <c:order val="2"/>
          <c:tx>
            <c:strRef>
              <c:f>'產品線 '!$A$4</c:f>
              <c:strCache>
                <c:ptCount val="1"/>
                <c:pt idx="0">
                  <c:v>LED照明驅動</c:v>
                </c:pt>
              </c:strCache>
            </c:strRef>
          </c:tx>
          <c:spPr>
            <a:solidFill>
              <a:srgbClr val="00FFFF"/>
            </a:solidFill>
            <a:ln>
              <a:noFill/>
            </a:ln>
            <a:effectLst/>
          </c:spPr>
          <c:invertIfNegative val="0"/>
          <c:cat>
            <c:strRef>
              <c:f>'產品線 '!$B$1:$F$1</c:f>
              <c:strCache>
                <c:ptCount val="5"/>
                <c:pt idx="0">
                  <c:v>Y2020</c:v>
                </c:pt>
                <c:pt idx="1">
                  <c:v>Y2021</c:v>
                </c:pt>
                <c:pt idx="2">
                  <c:v>Y2022</c:v>
                </c:pt>
                <c:pt idx="3">
                  <c:v>Y2023</c:v>
                </c:pt>
                <c:pt idx="4">
                  <c:v>Y2024</c:v>
                </c:pt>
              </c:strCache>
            </c:strRef>
          </c:cat>
          <c:val>
            <c:numRef>
              <c:f>'產品線 '!$B$4:$F$4</c:f>
              <c:numCache>
                <c:formatCode>#,###,</c:formatCode>
                <c:ptCount val="5"/>
                <c:pt idx="0">
                  <c:v>36874633.277700007</c:v>
                </c:pt>
                <c:pt idx="1">
                  <c:v>64820294.357099995</c:v>
                </c:pt>
                <c:pt idx="2">
                  <c:v>111079845</c:v>
                </c:pt>
                <c:pt idx="3">
                  <c:v>58895636</c:v>
                </c:pt>
                <c:pt idx="4">
                  <c:v>94656590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916-41B2-A0E9-2F86DA56023D}"/>
            </c:ext>
          </c:extLst>
        </c:ser>
        <c:ser>
          <c:idx val="3"/>
          <c:order val="3"/>
          <c:tx>
            <c:strRef>
              <c:f>'產品線 '!$A$5</c:f>
              <c:strCache>
                <c:ptCount val="1"/>
                <c:pt idx="0">
                  <c:v>其他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'產品線 '!$B$1:$F$1</c:f>
              <c:strCache>
                <c:ptCount val="5"/>
                <c:pt idx="0">
                  <c:v>Y2020</c:v>
                </c:pt>
                <c:pt idx="1">
                  <c:v>Y2021</c:v>
                </c:pt>
                <c:pt idx="2">
                  <c:v>Y2022</c:v>
                </c:pt>
                <c:pt idx="3">
                  <c:v>Y2023</c:v>
                </c:pt>
                <c:pt idx="4">
                  <c:v>Y2024</c:v>
                </c:pt>
              </c:strCache>
            </c:strRef>
          </c:cat>
          <c:val>
            <c:numRef>
              <c:f>'產品線 '!$B$5:$F$5</c:f>
              <c:numCache>
                <c:formatCode>#,###,</c:formatCode>
                <c:ptCount val="5"/>
                <c:pt idx="0">
                  <c:v>210593707</c:v>
                </c:pt>
                <c:pt idx="1">
                  <c:v>222188068</c:v>
                </c:pt>
                <c:pt idx="2">
                  <c:v>165276900</c:v>
                </c:pt>
                <c:pt idx="3">
                  <c:v>104813302</c:v>
                </c:pt>
                <c:pt idx="4">
                  <c:v>97165489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916-41B2-A0E9-2F86DA5602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23629328"/>
        <c:axId val="1523628080"/>
      </c:barChart>
      <c:catAx>
        <c:axId val="1523629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523628080"/>
        <c:crosses val="autoZero"/>
        <c:auto val="1"/>
        <c:lblAlgn val="ctr"/>
        <c:lblOffset val="100"/>
        <c:noMultiLvlLbl val="0"/>
      </c:catAx>
      <c:valAx>
        <c:axId val="1523628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#,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523629328"/>
        <c:crosses val="autoZero"/>
        <c:crossBetween val="between"/>
        <c:majorUnit val="45000000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TW" altLang="en-US" sz="1600" b="1">
                <a:solidFill>
                  <a:schemeClr val="accent1"/>
                </a:solidFill>
              </a:rPr>
              <a:t>區域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區域!$A$2</c:f>
              <c:strCache>
                <c:ptCount val="1"/>
                <c:pt idx="0">
                  <c:v>日本</c:v>
                </c:pt>
              </c:strCache>
            </c:strRef>
          </c:tx>
          <c:spPr>
            <a:solidFill>
              <a:srgbClr val="FF99FF"/>
            </a:solidFill>
            <a:ln>
              <a:noFill/>
            </a:ln>
            <a:effectLst/>
          </c:spPr>
          <c:invertIfNegative val="0"/>
          <c:cat>
            <c:strRef>
              <c:f>區域!$B$1:$F$1</c:f>
              <c:strCache>
                <c:ptCount val="5"/>
                <c:pt idx="0">
                  <c:v>Y2020</c:v>
                </c:pt>
                <c:pt idx="1">
                  <c:v>Y2021</c:v>
                </c:pt>
                <c:pt idx="2">
                  <c:v>Y2022</c:v>
                </c:pt>
                <c:pt idx="3">
                  <c:v>Y2023</c:v>
                </c:pt>
                <c:pt idx="4">
                  <c:v>Y2024</c:v>
                </c:pt>
              </c:strCache>
            </c:strRef>
          </c:cat>
          <c:val>
            <c:numRef>
              <c:f>區域!$B$2:$F$2</c:f>
              <c:numCache>
                <c:formatCode>#,###,</c:formatCode>
                <c:ptCount val="5"/>
                <c:pt idx="0">
                  <c:v>260165832.09907001</c:v>
                </c:pt>
                <c:pt idx="1">
                  <c:v>407058925.30527002</c:v>
                </c:pt>
                <c:pt idx="2">
                  <c:v>903867907.13501</c:v>
                </c:pt>
                <c:pt idx="3">
                  <c:v>896011757.00363004</c:v>
                </c:pt>
                <c:pt idx="4">
                  <c:v>208114875.62208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49-4A12-B423-535C7C75B4B8}"/>
            </c:ext>
          </c:extLst>
        </c:ser>
        <c:ser>
          <c:idx val="1"/>
          <c:order val="1"/>
          <c:tx>
            <c:strRef>
              <c:f>區域!$A$3</c:f>
              <c:strCache>
                <c:ptCount val="1"/>
                <c:pt idx="0">
                  <c:v>大中華</c:v>
                </c:pt>
              </c:strCache>
            </c:strRef>
          </c:tx>
          <c:spPr>
            <a:solidFill>
              <a:srgbClr val="66FF99"/>
            </a:solidFill>
            <a:ln>
              <a:noFill/>
            </a:ln>
            <a:effectLst/>
          </c:spPr>
          <c:invertIfNegative val="0"/>
          <c:cat>
            <c:strRef>
              <c:f>區域!$B$1:$F$1</c:f>
              <c:strCache>
                <c:ptCount val="5"/>
                <c:pt idx="0">
                  <c:v>Y2020</c:v>
                </c:pt>
                <c:pt idx="1">
                  <c:v>Y2021</c:v>
                </c:pt>
                <c:pt idx="2">
                  <c:v>Y2022</c:v>
                </c:pt>
                <c:pt idx="3">
                  <c:v>Y2023</c:v>
                </c:pt>
                <c:pt idx="4">
                  <c:v>Y2024</c:v>
                </c:pt>
              </c:strCache>
            </c:strRef>
          </c:cat>
          <c:val>
            <c:numRef>
              <c:f>區域!$B$3:$F$3</c:f>
              <c:numCache>
                <c:formatCode>#,###,</c:formatCode>
                <c:ptCount val="5"/>
                <c:pt idx="0">
                  <c:v>406545784.75976998</c:v>
                </c:pt>
                <c:pt idx="1">
                  <c:v>532579478.25980997</c:v>
                </c:pt>
                <c:pt idx="2">
                  <c:v>566721518.12676001</c:v>
                </c:pt>
                <c:pt idx="3">
                  <c:v>317145660.30242002</c:v>
                </c:pt>
                <c:pt idx="4">
                  <c:v>451479104.40126002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49-4A12-B423-535C7C75B4B8}"/>
            </c:ext>
          </c:extLst>
        </c:ser>
        <c:ser>
          <c:idx val="2"/>
          <c:order val="2"/>
          <c:tx>
            <c:strRef>
              <c:f>區域!$A$4</c:f>
              <c:strCache>
                <c:ptCount val="1"/>
                <c:pt idx="0">
                  <c:v>其他</c:v>
                </c:pt>
              </c:strCache>
            </c:strRef>
          </c:tx>
          <c:spPr>
            <a:solidFill>
              <a:srgbClr val="00FFFF"/>
            </a:solidFill>
            <a:ln>
              <a:noFill/>
            </a:ln>
            <a:effectLst/>
          </c:spPr>
          <c:invertIfNegative val="0"/>
          <c:cat>
            <c:strRef>
              <c:f>區域!$B$1:$F$1</c:f>
              <c:strCache>
                <c:ptCount val="5"/>
                <c:pt idx="0">
                  <c:v>Y2020</c:v>
                </c:pt>
                <c:pt idx="1">
                  <c:v>Y2021</c:v>
                </c:pt>
                <c:pt idx="2">
                  <c:v>Y2022</c:v>
                </c:pt>
                <c:pt idx="3">
                  <c:v>Y2023</c:v>
                </c:pt>
                <c:pt idx="4">
                  <c:v>Y2024</c:v>
                </c:pt>
              </c:strCache>
            </c:strRef>
          </c:cat>
          <c:val>
            <c:numRef>
              <c:f>區域!$B$4:$F$4</c:f>
              <c:numCache>
                <c:formatCode>#,###,</c:formatCode>
                <c:ptCount val="5"/>
                <c:pt idx="0">
                  <c:v>116332865</c:v>
                </c:pt>
                <c:pt idx="1">
                  <c:v>169061629</c:v>
                </c:pt>
                <c:pt idx="2">
                  <c:v>188127468</c:v>
                </c:pt>
                <c:pt idx="3">
                  <c:v>129909908</c:v>
                </c:pt>
                <c:pt idx="4">
                  <c:v>110514112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549-4A12-B423-535C7C75B4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32526640"/>
        <c:axId val="1432527472"/>
      </c:barChart>
      <c:catAx>
        <c:axId val="1432526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432527472"/>
        <c:crosses val="autoZero"/>
        <c:auto val="1"/>
        <c:lblAlgn val="ctr"/>
        <c:lblOffset val="100"/>
        <c:noMultiLvlLbl val="0"/>
      </c:catAx>
      <c:valAx>
        <c:axId val="1432527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#,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432526640"/>
        <c:crosses val="autoZero"/>
        <c:crossBetween val="between"/>
        <c:majorUnit val="45000000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B05FF3-A4AE-468B-BEE8-2204731F0791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5B68B8FA-4A79-4317-92B2-B7294BEB508B}">
      <dgm:prSet phldrT="[文字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r>
            <a:rPr lang="zh-TW" alt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液晶顯示驅動晶片</a:t>
          </a:r>
          <a:endParaRPr lang="zh-TW" altLang="en-US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58479E2-FE16-492E-9CD3-04BF8402B8B4}" type="parTrans" cxnId="{521878AC-8279-4BD3-8098-456305DF624F}">
      <dgm:prSet/>
      <dgm:spPr/>
      <dgm:t>
        <a:bodyPr/>
        <a:lstStyle/>
        <a:p>
          <a:endParaRPr lang="zh-TW" altLang="en-US"/>
        </a:p>
      </dgm:t>
    </dgm:pt>
    <dgm:pt modelId="{7837A9BD-E828-4121-BDC2-D4AB234B5C7F}" type="sibTrans" cxnId="{521878AC-8279-4BD3-8098-456305DF624F}">
      <dgm:prSet/>
      <dgm:spPr/>
      <dgm:t>
        <a:bodyPr/>
        <a:lstStyle/>
        <a:p>
          <a:endParaRPr lang="zh-TW" altLang="en-US"/>
        </a:p>
      </dgm:t>
    </dgm:pt>
    <dgm:pt modelId="{FE173A83-6F46-4631-A86D-3867782CD853}">
      <dgm:prSet phldrT="[文字]" custT="1"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r>
            <a:rPr lang="zh-TW" altLang="en-US" sz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延續液晶顯示驅動產品應用，從車載儀表板成功轉入抬頭顯示器。</a:t>
          </a:r>
        </a:p>
      </dgm:t>
    </dgm:pt>
    <dgm:pt modelId="{59E07E61-BD80-4F41-94B6-C40685BC7D33}" type="parTrans" cxnId="{6B67AB82-5023-4D26-A142-74CC14401802}">
      <dgm:prSet/>
      <dgm:spPr/>
      <dgm:t>
        <a:bodyPr/>
        <a:lstStyle/>
        <a:p>
          <a:endParaRPr lang="zh-TW" altLang="en-US"/>
        </a:p>
      </dgm:t>
    </dgm:pt>
    <dgm:pt modelId="{9DAD3075-1E51-4B8F-9574-7CBB9C06E0DE}" type="sibTrans" cxnId="{6B67AB82-5023-4D26-A142-74CC14401802}">
      <dgm:prSet/>
      <dgm:spPr/>
      <dgm:t>
        <a:bodyPr/>
        <a:lstStyle/>
        <a:p>
          <a:endParaRPr lang="zh-TW" altLang="en-US"/>
        </a:p>
      </dgm:t>
    </dgm:pt>
    <dgm:pt modelId="{04C8E3B7-4E78-4A6D-9BA2-19A341E9A86B}">
      <dgm:prSet phldrT="[文字]" custT="1"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r>
            <a:rPr lang="zh-TW" altLang="en-US" sz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持續開發具</a:t>
          </a:r>
          <a:r>
            <a: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ASIL</a:t>
          </a:r>
          <a:r>
            <a:rPr lang="zh-TW" altLang="en-US" sz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安全等級的次世代產品。</a:t>
          </a:r>
        </a:p>
      </dgm:t>
    </dgm:pt>
    <dgm:pt modelId="{F5C50635-CB42-4757-9B72-98D37575026C}" type="parTrans" cxnId="{3B0212D5-1C82-4785-9ECC-488A1E02957A}">
      <dgm:prSet/>
      <dgm:spPr/>
      <dgm:t>
        <a:bodyPr/>
        <a:lstStyle/>
        <a:p>
          <a:endParaRPr lang="zh-TW" altLang="en-US"/>
        </a:p>
      </dgm:t>
    </dgm:pt>
    <dgm:pt modelId="{6C440528-D377-4DEC-8F66-70F730131DA1}" type="sibTrans" cxnId="{3B0212D5-1C82-4785-9ECC-488A1E02957A}">
      <dgm:prSet/>
      <dgm:spPr/>
      <dgm:t>
        <a:bodyPr/>
        <a:lstStyle/>
        <a:p>
          <a:endParaRPr lang="zh-TW" altLang="en-US"/>
        </a:p>
      </dgm:t>
    </dgm:pt>
    <dgm:pt modelId="{11549B1B-D190-4842-93E3-E9FF38F97F5B}">
      <dgm:prSet phldrT="[文字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r>
            <a:rPr lang="en-US" altLang="zh-TW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LED</a:t>
          </a:r>
          <a:r>
            <a:rPr lang="zh-TW" alt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照明驅動晶片</a:t>
          </a:r>
          <a:endParaRPr lang="en-US" altLang="zh-TW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7F4CEA4-C164-49AC-A6F9-333AA745884C}" type="parTrans" cxnId="{7C728507-F0DE-424C-834E-2DF1EB0FDBE4}">
      <dgm:prSet/>
      <dgm:spPr/>
      <dgm:t>
        <a:bodyPr/>
        <a:lstStyle/>
        <a:p>
          <a:endParaRPr lang="zh-TW" altLang="en-US"/>
        </a:p>
      </dgm:t>
    </dgm:pt>
    <dgm:pt modelId="{9E436DF7-F76B-45CE-8851-6506A1EEEFBD}" type="sibTrans" cxnId="{7C728507-F0DE-424C-834E-2DF1EB0FDBE4}">
      <dgm:prSet/>
      <dgm:spPr/>
      <dgm:t>
        <a:bodyPr/>
        <a:lstStyle/>
        <a:p>
          <a:endParaRPr lang="zh-TW" altLang="en-US"/>
        </a:p>
      </dgm:t>
    </dgm:pt>
    <dgm:pt modelId="{45365C35-6C89-41BA-A5F5-3C836119129A}">
      <dgm:prSet phldrT="[文字]" custT="1"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r>
            <a:rPr lang="zh-TW" altLang="en-US" sz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已量產車用照明晶片，應用於頭燈、尾燈等車外照明。同時延伸至氛圍燈、儀表背板光等車內照明應用。</a:t>
          </a:r>
        </a:p>
      </dgm:t>
    </dgm:pt>
    <dgm:pt modelId="{BC791DA5-0734-4872-A574-E581FB816CE4}" type="parTrans" cxnId="{DF857D97-3F33-4191-A873-63B4D27EE89D}">
      <dgm:prSet/>
      <dgm:spPr/>
      <dgm:t>
        <a:bodyPr/>
        <a:lstStyle/>
        <a:p>
          <a:endParaRPr lang="zh-TW" altLang="en-US"/>
        </a:p>
      </dgm:t>
    </dgm:pt>
    <dgm:pt modelId="{F8F73629-7FBE-4058-8769-00F50AC22B15}" type="sibTrans" cxnId="{DF857D97-3F33-4191-A873-63B4D27EE89D}">
      <dgm:prSet/>
      <dgm:spPr/>
      <dgm:t>
        <a:bodyPr/>
        <a:lstStyle/>
        <a:p>
          <a:endParaRPr lang="zh-TW" altLang="en-US"/>
        </a:p>
      </dgm:t>
    </dgm:pt>
    <dgm:pt modelId="{34C0F071-5922-41CA-807B-161983937654}">
      <dgm:prSet phldrT="[文字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r>
            <a:rPr lang="zh-TW" alt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馬達驅動晶片</a:t>
          </a:r>
          <a:endParaRPr lang="zh-TW" altLang="en-US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34E756B-5D3C-46DC-B30D-A72428B00FC7}" type="parTrans" cxnId="{C9BBBEE2-0E75-40F0-BAFE-B83A624D4E26}">
      <dgm:prSet/>
      <dgm:spPr/>
      <dgm:t>
        <a:bodyPr/>
        <a:lstStyle/>
        <a:p>
          <a:endParaRPr lang="zh-TW" altLang="en-US"/>
        </a:p>
      </dgm:t>
    </dgm:pt>
    <dgm:pt modelId="{A664FF66-EA34-4EDE-8018-38993ACDB80E}" type="sibTrans" cxnId="{C9BBBEE2-0E75-40F0-BAFE-B83A624D4E26}">
      <dgm:prSet/>
      <dgm:spPr/>
      <dgm:t>
        <a:bodyPr/>
        <a:lstStyle/>
        <a:p>
          <a:endParaRPr lang="zh-TW" altLang="en-US"/>
        </a:p>
      </dgm:t>
    </dgm:pt>
    <dgm:pt modelId="{9910DA61-D4F3-415C-9A32-24C386C2C54C}">
      <dgm:prSet phldrT="[文字]" custT="1"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r>
            <a:rPr lang="zh-TW" altLang="en-US" sz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應用範圍從消費性產品擴展至車載系統。包括空調系統、抬頭顯示器等車用核心元件。</a:t>
          </a:r>
        </a:p>
      </dgm:t>
    </dgm:pt>
    <dgm:pt modelId="{C7104227-EBEA-42A3-9D5C-AE0AB206B728}" type="parTrans" cxnId="{3DAF90FE-647C-4B31-9BE3-F81CCC98E0AD}">
      <dgm:prSet/>
      <dgm:spPr/>
      <dgm:t>
        <a:bodyPr/>
        <a:lstStyle/>
        <a:p>
          <a:endParaRPr lang="zh-TW" altLang="en-US"/>
        </a:p>
      </dgm:t>
    </dgm:pt>
    <dgm:pt modelId="{6E2A9220-1EED-4441-927A-C5C8DBD7BBFA}" type="sibTrans" cxnId="{3DAF90FE-647C-4B31-9BE3-F81CCC98E0AD}">
      <dgm:prSet/>
      <dgm:spPr/>
      <dgm:t>
        <a:bodyPr/>
        <a:lstStyle/>
        <a:p>
          <a:endParaRPr lang="zh-TW" altLang="en-US"/>
        </a:p>
      </dgm:t>
    </dgm:pt>
    <dgm:pt modelId="{D1387FF9-CFCE-4858-A9FB-D4248EDFE73D}" type="pres">
      <dgm:prSet presAssocID="{91B05FF3-A4AE-468B-BEE8-2204731F079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F1B0A452-2C15-4BA7-B912-CAA2B019410A}" type="pres">
      <dgm:prSet presAssocID="{5B68B8FA-4A79-4317-92B2-B7294BEB508B}" presName="composite" presStyleCnt="0"/>
      <dgm:spPr/>
    </dgm:pt>
    <dgm:pt modelId="{BF5550FF-5092-4B58-8D02-DC627F4CF343}" type="pres">
      <dgm:prSet presAssocID="{5B68B8FA-4A79-4317-92B2-B7294BEB508B}" presName="parTx" presStyleLbl="alignNode1" presStyleIdx="0" presStyleCnt="3" custScaleX="99898" custScaleY="164583" custLinFactNeighborX="-256" custLinFactNeighborY="8699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CFB5776-5544-49A9-A305-7A8C95D37837}" type="pres">
      <dgm:prSet presAssocID="{5B68B8FA-4A79-4317-92B2-B7294BEB508B}" presName="desTx" presStyleLbl="alignAccFollowNode1" presStyleIdx="0" presStyleCnt="3" custScaleX="99898" custScaleY="76844" custLinFactNeighborX="-256" custLinFactNeighborY="2830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3A4C287-A477-4068-A3B4-3CE6C285B3C0}" type="pres">
      <dgm:prSet presAssocID="{7837A9BD-E828-4121-BDC2-D4AB234B5C7F}" presName="space" presStyleCnt="0"/>
      <dgm:spPr/>
    </dgm:pt>
    <dgm:pt modelId="{1D3AA863-4A93-4B3D-83B8-9FB682ECFC61}" type="pres">
      <dgm:prSet presAssocID="{11549B1B-D190-4842-93E3-E9FF38F97F5B}" presName="composite" presStyleCnt="0"/>
      <dgm:spPr/>
    </dgm:pt>
    <dgm:pt modelId="{A1298D13-1363-4190-BDD1-32D84098CDF3}" type="pres">
      <dgm:prSet presAssocID="{11549B1B-D190-4842-93E3-E9FF38F97F5B}" presName="parTx" presStyleLbl="alignNode1" presStyleIdx="1" presStyleCnt="3" custScaleX="99898" custScaleY="164474" custLinFactNeighborX="-7707" custLinFactNeighborY="870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3328A72-88EE-483F-82C8-1A571C870687}" type="pres">
      <dgm:prSet presAssocID="{11549B1B-D190-4842-93E3-E9FF38F97F5B}" presName="desTx" presStyleLbl="alignAccFollowNode1" presStyleIdx="1" presStyleCnt="3" custScaleX="99898" custScaleY="76844" custLinFactNeighborX="-8114" custLinFactNeighborY="2830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59939C6-9653-435E-80E0-23869D7C0B8E}" type="pres">
      <dgm:prSet presAssocID="{9E436DF7-F76B-45CE-8851-6506A1EEEFBD}" presName="space" presStyleCnt="0"/>
      <dgm:spPr/>
    </dgm:pt>
    <dgm:pt modelId="{B99E6675-E9E4-4E80-8031-0FAFED6C421B}" type="pres">
      <dgm:prSet presAssocID="{34C0F071-5922-41CA-807B-161983937654}" presName="composite" presStyleCnt="0"/>
      <dgm:spPr/>
    </dgm:pt>
    <dgm:pt modelId="{16A3DD3D-B726-40EC-BE2C-1F61CD10822A}" type="pres">
      <dgm:prSet presAssocID="{34C0F071-5922-41CA-807B-161983937654}" presName="parTx" presStyleLbl="alignNode1" presStyleIdx="2" presStyleCnt="3" custScaleX="99898" custScaleY="164583" custLinFactNeighborX="-15667" custLinFactNeighborY="8704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303B547-AD19-4642-8223-D1E77D92A3DE}" type="pres">
      <dgm:prSet presAssocID="{34C0F071-5922-41CA-807B-161983937654}" presName="desTx" presStyleLbl="alignAccFollowNode1" presStyleIdx="2" presStyleCnt="3" custScaleX="99898" custScaleY="76844" custLinFactNeighborX="-15667" custLinFactNeighborY="2830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281B623-9BB7-4553-A9D3-18B7E8AC4453}" type="presOf" srcId="{91B05FF3-A4AE-468B-BEE8-2204731F0791}" destId="{D1387FF9-CFCE-4858-A9FB-D4248EDFE73D}" srcOrd="0" destOrd="0" presId="urn:microsoft.com/office/officeart/2005/8/layout/hList1"/>
    <dgm:cxn modelId="{97E3DCB7-8757-4823-BEDC-F7A0DED6A15A}" type="presOf" srcId="{9910DA61-D4F3-415C-9A32-24C386C2C54C}" destId="{E303B547-AD19-4642-8223-D1E77D92A3DE}" srcOrd="0" destOrd="0" presId="urn:microsoft.com/office/officeart/2005/8/layout/hList1"/>
    <dgm:cxn modelId="{E062ADA0-D7A1-4DAC-AB4A-4F5D18FD019C}" type="presOf" srcId="{FE173A83-6F46-4631-A86D-3867782CD853}" destId="{DCFB5776-5544-49A9-A305-7A8C95D37837}" srcOrd="0" destOrd="0" presId="urn:microsoft.com/office/officeart/2005/8/layout/hList1"/>
    <dgm:cxn modelId="{3DAF90FE-647C-4B31-9BE3-F81CCC98E0AD}" srcId="{34C0F071-5922-41CA-807B-161983937654}" destId="{9910DA61-D4F3-415C-9A32-24C386C2C54C}" srcOrd="0" destOrd="0" parTransId="{C7104227-EBEA-42A3-9D5C-AE0AB206B728}" sibTransId="{6E2A9220-1EED-4441-927A-C5C8DBD7BBFA}"/>
    <dgm:cxn modelId="{08FF59DA-B01C-47F1-80AA-EFF25E3B37C7}" type="presOf" srcId="{34C0F071-5922-41CA-807B-161983937654}" destId="{16A3DD3D-B726-40EC-BE2C-1F61CD10822A}" srcOrd="0" destOrd="0" presId="urn:microsoft.com/office/officeart/2005/8/layout/hList1"/>
    <dgm:cxn modelId="{3B0212D5-1C82-4785-9ECC-488A1E02957A}" srcId="{5B68B8FA-4A79-4317-92B2-B7294BEB508B}" destId="{04C8E3B7-4E78-4A6D-9BA2-19A341E9A86B}" srcOrd="1" destOrd="0" parTransId="{F5C50635-CB42-4757-9B72-98D37575026C}" sibTransId="{6C440528-D377-4DEC-8F66-70F730131DA1}"/>
    <dgm:cxn modelId="{FBC56F7C-F17B-48A4-AC38-9B6EAEF4B306}" type="presOf" srcId="{04C8E3B7-4E78-4A6D-9BA2-19A341E9A86B}" destId="{DCFB5776-5544-49A9-A305-7A8C95D37837}" srcOrd="0" destOrd="1" presId="urn:microsoft.com/office/officeart/2005/8/layout/hList1"/>
    <dgm:cxn modelId="{2A7B04FE-6DDD-4DF7-BE72-01FC18DC51C4}" type="presOf" srcId="{45365C35-6C89-41BA-A5F5-3C836119129A}" destId="{33328A72-88EE-483F-82C8-1A571C870687}" srcOrd="0" destOrd="0" presId="urn:microsoft.com/office/officeart/2005/8/layout/hList1"/>
    <dgm:cxn modelId="{521878AC-8279-4BD3-8098-456305DF624F}" srcId="{91B05FF3-A4AE-468B-BEE8-2204731F0791}" destId="{5B68B8FA-4A79-4317-92B2-B7294BEB508B}" srcOrd="0" destOrd="0" parTransId="{458479E2-FE16-492E-9CD3-04BF8402B8B4}" sibTransId="{7837A9BD-E828-4121-BDC2-D4AB234B5C7F}"/>
    <dgm:cxn modelId="{C9BBBEE2-0E75-40F0-BAFE-B83A624D4E26}" srcId="{91B05FF3-A4AE-468B-BEE8-2204731F0791}" destId="{34C0F071-5922-41CA-807B-161983937654}" srcOrd="2" destOrd="0" parTransId="{334E756B-5D3C-46DC-B30D-A72428B00FC7}" sibTransId="{A664FF66-EA34-4EDE-8018-38993ACDB80E}"/>
    <dgm:cxn modelId="{7C728507-F0DE-424C-834E-2DF1EB0FDBE4}" srcId="{91B05FF3-A4AE-468B-BEE8-2204731F0791}" destId="{11549B1B-D190-4842-93E3-E9FF38F97F5B}" srcOrd="1" destOrd="0" parTransId="{F7F4CEA4-C164-49AC-A6F9-333AA745884C}" sibTransId="{9E436DF7-F76B-45CE-8851-6506A1EEEFBD}"/>
    <dgm:cxn modelId="{DF857D97-3F33-4191-A873-63B4D27EE89D}" srcId="{11549B1B-D190-4842-93E3-E9FF38F97F5B}" destId="{45365C35-6C89-41BA-A5F5-3C836119129A}" srcOrd="0" destOrd="0" parTransId="{BC791DA5-0734-4872-A574-E581FB816CE4}" sibTransId="{F8F73629-7FBE-4058-8769-00F50AC22B15}"/>
    <dgm:cxn modelId="{6B67AB82-5023-4D26-A142-74CC14401802}" srcId="{5B68B8FA-4A79-4317-92B2-B7294BEB508B}" destId="{FE173A83-6F46-4631-A86D-3867782CD853}" srcOrd="0" destOrd="0" parTransId="{59E07E61-BD80-4F41-94B6-C40685BC7D33}" sibTransId="{9DAD3075-1E51-4B8F-9574-7CBB9C06E0DE}"/>
    <dgm:cxn modelId="{569047CA-99E3-4DB9-B3BC-D65E32C4543C}" type="presOf" srcId="{11549B1B-D190-4842-93E3-E9FF38F97F5B}" destId="{A1298D13-1363-4190-BDD1-32D84098CDF3}" srcOrd="0" destOrd="0" presId="urn:microsoft.com/office/officeart/2005/8/layout/hList1"/>
    <dgm:cxn modelId="{5D0BA34C-B216-464D-9455-91FCDF3AC96A}" type="presOf" srcId="{5B68B8FA-4A79-4317-92B2-B7294BEB508B}" destId="{BF5550FF-5092-4B58-8D02-DC627F4CF343}" srcOrd="0" destOrd="0" presId="urn:microsoft.com/office/officeart/2005/8/layout/hList1"/>
    <dgm:cxn modelId="{05D185D6-F2E1-40FC-A938-585DF3D2B55C}" type="presParOf" srcId="{D1387FF9-CFCE-4858-A9FB-D4248EDFE73D}" destId="{F1B0A452-2C15-4BA7-B912-CAA2B019410A}" srcOrd="0" destOrd="0" presId="urn:microsoft.com/office/officeart/2005/8/layout/hList1"/>
    <dgm:cxn modelId="{D0D3658D-FD82-48AD-A2E9-851C060B68B0}" type="presParOf" srcId="{F1B0A452-2C15-4BA7-B912-CAA2B019410A}" destId="{BF5550FF-5092-4B58-8D02-DC627F4CF343}" srcOrd="0" destOrd="0" presId="urn:microsoft.com/office/officeart/2005/8/layout/hList1"/>
    <dgm:cxn modelId="{7878B19B-B5A8-4E5A-A9DE-497C836B1D40}" type="presParOf" srcId="{F1B0A452-2C15-4BA7-B912-CAA2B019410A}" destId="{DCFB5776-5544-49A9-A305-7A8C95D37837}" srcOrd="1" destOrd="0" presId="urn:microsoft.com/office/officeart/2005/8/layout/hList1"/>
    <dgm:cxn modelId="{327C7F77-8DC1-4D80-A469-789B3079235B}" type="presParOf" srcId="{D1387FF9-CFCE-4858-A9FB-D4248EDFE73D}" destId="{83A4C287-A477-4068-A3B4-3CE6C285B3C0}" srcOrd="1" destOrd="0" presId="urn:microsoft.com/office/officeart/2005/8/layout/hList1"/>
    <dgm:cxn modelId="{A12B9639-F436-4C3A-80F6-E148B1ECC462}" type="presParOf" srcId="{D1387FF9-CFCE-4858-A9FB-D4248EDFE73D}" destId="{1D3AA863-4A93-4B3D-83B8-9FB682ECFC61}" srcOrd="2" destOrd="0" presId="urn:microsoft.com/office/officeart/2005/8/layout/hList1"/>
    <dgm:cxn modelId="{A354F9B3-7577-425D-B75B-F351DC299A6A}" type="presParOf" srcId="{1D3AA863-4A93-4B3D-83B8-9FB682ECFC61}" destId="{A1298D13-1363-4190-BDD1-32D84098CDF3}" srcOrd="0" destOrd="0" presId="urn:microsoft.com/office/officeart/2005/8/layout/hList1"/>
    <dgm:cxn modelId="{54633D3F-8FD1-4440-B356-C97B46120509}" type="presParOf" srcId="{1D3AA863-4A93-4B3D-83B8-9FB682ECFC61}" destId="{33328A72-88EE-483F-82C8-1A571C870687}" srcOrd="1" destOrd="0" presId="urn:microsoft.com/office/officeart/2005/8/layout/hList1"/>
    <dgm:cxn modelId="{55B4CA55-10A5-4736-BE4C-AB9D43CFD04B}" type="presParOf" srcId="{D1387FF9-CFCE-4858-A9FB-D4248EDFE73D}" destId="{459939C6-9653-435E-80E0-23869D7C0B8E}" srcOrd="3" destOrd="0" presId="urn:microsoft.com/office/officeart/2005/8/layout/hList1"/>
    <dgm:cxn modelId="{33546701-F801-4979-B8C7-554784E041E0}" type="presParOf" srcId="{D1387FF9-CFCE-4858-A9FB-D4248EDFE73D}" destId="{B99E6675-E9E4-4E80-8031-0FAFED6C421B}" srcOrd="4" destOrd="0" presId="urn:microsoft.com/office/officeart/2005/8/layout/hList1"/>
    <dgm:cxn modelId="{D60C78DE-A1DE-4816-A547-74069FB5A6D6}" type="presParOf" srcId="{B99E6675-E9E4-4E80-8031-0FAFED6C421B}" destId="{16A3DD3D-B726-40EC-BE2C-1F61CD10822A}" srcOrd="0" destOrd="0" presId="urn:microsoft.com/office/officeart/2005/8/layout/hList1"/>
    <dgm:cxn modelId="{89C718A8-9600-4E01-860D-32BEE057D2D9}" type="presParOf" srcId="{B99E6675-E9E4-4E80-8031-0FAFED6C421B}" destId="{E303B547-AD19-4642-8223-D1E77D92A3D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5550FF-5092-4B58-8D02-DC627F4CF343}">
      <dsp:nvSpPr>
        <dsp:cNvPr id="0" name=""/>
        <dsp:cNvSpPr/>
      </dsp:nvSpPr>
      <dsp:spPr>
        <a:xfrm>
          <a:off x="0" y="1673436"/>
          <a:ext cx="1646829" cy="1085267"/>
        </a:xfrm>
        <a:prstGeom prst="rect">
          <a:avLst/>
        </a:prstGeom>
        <a:gradFill rotWithShape="1">
          <a:gsLst>
            <a:gs pos="0">
              <a:schemeClr val="dk1">
                <a:lumMod val="110000"/>
                <a:satMod val="105000"/>
                <a:tint val="67000"/>
              </a:schemeClr>
            </a:gs>
            <a:gs pos="50000">
              <a:schemeClr val="dk1">
                <a:lumMod val="105000"/>
                <a:satMod val="103000"/>
                <a:tint val="73000"/>
              </a:schemeClr>
            </a:gs>
            <a:gs pos="100000">
              <a:schemeClr val="dk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noFill/>
          <a:prstDash val="solid"/>
          <a:miter lim="800000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液晶顯示驅動晶片</a:t>
          </a:r>
          <a:endParaRPr lang="zh-TW" altLang="en-US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0" y="1673436"/>
        <a:ext cx="1646829" cy="1085267"/>
      </dsp:txXfrm>
    </dsp:sp>
    <dsp:sp modelId="{DCFB5776-5544-49A9-A305-7A8C95D37837}">
      <dsp:nvSpPr>
        <dsp:cNvPr id="0" name=""/>
        <dsp:cNvSpPr/>
      </dsp:nvSpPr>
      <dsp:spPr>
        <a:xfrm>
          <a:off x="0" y="3093026"/>
          <a:ext cx="1646829" cy="2159992"/>
        </a:xfrm>
        <a:prstGeom prst="rect">
          <a:avLst/>
        </a:prstGeom>
        <a:solidFill>
          <a:schemeClr val="bg2">
            <a:lumMod val="7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2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延續液晶顯示驅動產品應用，從車載儀表板成功轉入抬頭顯示器。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2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持續開發具</a:t>
          </a:r>
          <a:r>
            <a:rPr lang="en-US" altLang="zh-TW" sz="12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ASIL</a:t>
          </a:r>
          <a:r>
            <a:rPr lang="zh-TW" altLang="en-US" sz="12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安全等級的次世代產品。</a:t>
          </a:r>
        </a:p>
      </dsp:txBody>
      <dsp:txXfrm>
        <a:off x="0" y="3093026"/>
        <a:ext cx="1646829" cy="2159992"/>
      </dsp:txXfrm>
    </dsp:sp>
    <dsp:sp modelId="{A1298D13-1363-4190-BDD1-32D84098CDF3}">
      <dsp:nvSpPr>
        <dsp:cNvPr id="0" name=""/>
        <dsp:cNvSpPr/>
      </dsp:nvSpPr>
      <dsp:spPr>
        <a:xfrm>
          <a:off x="1754783" y="1673774"/>
          <a:ext cx="1646829" cy="1084549"/>
        </a:xfrm>
        <a:prstGeom prst="rect">
          <a:avLst/>
        </a:prstGeom>
        <a:gradFill rotWithShape="1">
          <a:gsLst>
            <a:gs pos="0">
              <a:schemeClr val="dk1">
                <a:lumMod val="110000"/>
                <a:satMod val="105000"/>
                <a:tint val="67000"/>
              </a:schemeClr>
            </a:gs>
            <a:gs pos="50000">
              <a:schemeClr val="dk1">
                <a:lumMod val="105000"/>
                <a:satMod val="103000"/>
                <a:tint val="73000"/>
              </a:schemeClr>
            </a:gs>
            <a:gs pos="100000">
              <a:schemeClr val="dk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noFill/>
          <a:prstDash val="solid"/>
          <a:miter lim="800000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LED</a:t>
          </a:r>
          <a:r>
            <a:rPr lang="zh-TW" altLang="en-US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照明驅動晶片</a:t>
          </a:r>
          <a:endParaRPr lang="en-US" altLang="zh-TW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754783" y="1673774"/>
        <a:ext cx="1646829" cy="1084549"/>
      </dsp:txXfrm>
    </dsp:sp>
    <dsp:sp modelId="{33328A72-88EE-483F-82C8-1A571C870687}">
      <dsp:nvSpPr>
        <dsp:cNvPr id="0" name=""/>
        <dsp:cNvSpPr/>
      </dsp:nvSpPr>
      <dsp:spPr>
        <a:xfrm>
          <a:off x="1748074" y="3093099"/>
          <a:ext cx="1646829" cy="2159992"/>
        </a:xfrm>
        <a:prstGeom prst="rect">
          <a:avLst/>
        </a:prstGeom>
        <a:solidFill>
          <a:schemeClr val="bg2">
            <a:lumMod val="7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2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已量產車用照明晶片，應用於頭燈、尾燈等車外照明。同時延伸至氛圍燈、儀表背板光等車內照明應用。</a:t>
          </a:r>
        </a:p>
      </dsp:txBody>
      <dsp:txXfrm>
        <a:off x="1748074" y="3093099"/>
        <a:ext cx="1646829" cy="2159992"/>
      </dsp:txXfrm>
    </dsp:sp>
    <dsp:sp modelId="{16A3DD3D-B726-40EC-BE2C-1F61CD10822A}">
      <dsp:nvSpPr>
        <dsp:cNvPr id="0" name=""/>
        <dsp:cNvSpPr/>
      </dsp:nvSpPr>
      <dsp:spPr>
        <a:xfrm>
          <a:off x="3501183" y="1673772"/>
          <a:ext cx="1646829" cy="1085267"/>
        </a:xfrm>
        <a:prstGeom prst="rect">
          <a:avLst/>
        </a:prstGeom>
        <a:gradFill rotWithShape="1">
          <a:gsLst>
            <a:gs pos="0">
              <a:schemeClr val="dk1">
                <a:lumMod val="110000"/>
                <a:satMod val="105000"/>
                <a:tint val="67000"/>
              </a:schemeClr>
            </a:gs>
            <a:gs pos="50000">
              <a:schemeClr val="dk1">
                <a:lumMod val="105000"/>
                <a:satMod val="103000"/>
                <a:tint val="73000"/>
              </a:schemeClr>
            </a:gs>
            <a:gs pos="100000">
              <a:schemeClr val="dk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noFill/>
          <a:prstDash val="solid"/>
          <a:miter lim="800000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馬達驅動晶片</a:t>
          </a:r>
          <a:endParaRPr lang="zh-TW" altLang="en-US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501183" y="1673772"/>
        <a:ext cx="1646829" cy="1085267"/>
      </dsp:txXfrm>
    </dsp:sp>
    <dsp:sp modelId="{E303B547-AD19-4642-8223-D1E77D92A3DE}">
      <dsp:nvSpPr>
        <dsp:cNvPr id="0" name=""/>
        <dsp:cNvSpPr/>
      </dsp:nvSpPr>
      <dsp:spPr>
        <a:xfrm>
          <a:off x="3501183" y="3093026"/>
          <a:ext cx="1646829" cy="2159992"/>
        </a:xfrm>
        <a:prstGeom prst="rect">
          <a:avLst/>
        </a:prstGeom>
        <a:solidFill>
          <a:schemeClr val="bg2">
            <a:lumMod val="7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2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應用範圍從消費性產品擴展至車載系統。包括空調系統、抬頭顯示器等車用核心元件。</a:t>
          </a:r>
        </a:p>
      </dsp:txBody>
      <dsp:txXfrm>
        <a:off x="3501183" y="3093026"/>
        <a:ext cx="1646829" cy="21599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0.16887</cdr:x>
      <cdr:y>0.74047</cdr:y>
    </cdr:from>
    <cdr:to>
      <cdr:x>0.26885</cdr:x>
      <cdr:y>0.7999</cdr:y>
    </cdr:to>
    <cdr:sp macro="" textlink="">
      <cdr:nvSpPr>
        <cdr:cNvPr id="2" name="文字方塊 1"/>
        <cdr:cNvSpPr txBox="1"/>
      </cdr:nvSpPr>
      <cdr:spPr>
        <a:xfrm xmlns:a="http://schemas.openxmlformats.org/drawingml/2006/main">
          <a:off x="906758" y="2613138"/>
          <a:ext cx="536896" cy="2097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zh-TW" sz="1000" dirty="0" smtClean="0">
              <a:cs typeface="Arial" panose="020B0604020202020204" pitchFamily="34" charset="0"/>
            </a:rPr>
            <a:t>45%</a:t>
          </a:r>
          <a:endParaRPr lang="zh-TW" altLang="en-US" sz="1000" dirty="0"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0.51556</cdr:x>
      <cdr:y>0.20421</cdr:y>
    </cdr:from>
    <cdr:to>
      <cdr:x>0.59992</cdr:x>
      <cdr:y>0.25103</cdr:y>
    </cdr:to>
    <cdr:sp macro="" textlink="">
      <cdr:nvSpPr>
        <cdr:cNvPr id="3" name="文字方塊 2"/>
        <cdr:cNvSpPr txBox="1"/>
      </cdr:nvSpPr>
      <cdr:spPr>
        <a:xfrm xmlns:a="http://schemas.openxmlformats.org/drawingml/2006/main">
          <a:off x="2768384" y="720662"/>
          <a:ext cx="452988" cy="1652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zh-TW" sz="1000" dirty="0" smtClean="0"/>
            <a:t>10%</a:t>
          </a:r>
          <a:endParaRPr lang="zh-TW" altLang="en-US" sz="10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8C049B-C2A3-43F6-AC82-FC13F93708D3}" type="datetimeFigureOut">
              <a:rPr lang="zh-TW" altLang="en-US" smtClean="0"/>
              <a:t>2025/4/9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A1E1A9-DEA9-49EA-BA19-1DF4D8D94D1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60199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5FF15F-BFBC-4375-B22A-80A05DB8F631}" type="datetimeFigureOut">
              <a:rPr lang="zh-TW" altLang="en-US" smtClean="0"/>
              <a:t>2025/4/9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00075" y="1233488"/>
            <a:ext cx="5597525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7D6136-1625-40EB-8576-B60036F984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3458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>
            <a:extLst>
              <a:ext uri="{FF2B5EF4-FFF2-40B4-BE49-F238E27FC236}">
                <a16:creationId xmlns:a16="http://schemas.microsoft.com/office/drawing/2014/main" id="{E81E0DE8-C72B-4B50-A012-946663B93B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"/>
            <a:ext cx="11520488" cy="685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971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034" y="365126"/>
            <a:ext cx="9936421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2034" y="1825625"/>
            <a:ext cx="9936421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2033" y="6356351"/>
            <a:ext cx="2592110" cy="365125"/>
          </a:xfrm>
          <a:prstGeom prst="rect">
            <a:avLst/>
          </a:prstGeom>
        </p:spPr>
        <p:txBody>
          <a:bodyPr/>
          <a:lstStyle/>
          <a:p>
            <a:fld id="{42C43580-C57F-40C8-BB68-191A7706D439}" type="datetimeFigureOut">
              <a:rPr lang="zh-TW" altLang="en-US" smtClean="0"/>
              <a:t>2025/4/9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6162" y="6356351"/>
            <a:ext cx="3888165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36345" y="6356351"/>
            <a:ext cx="2592110" cy="365125"/>
          </a:xfrm>
          <a:prstGeom prst="rect">
            <a:avLst/>
          </a:prstGeom>
        </p:spPr>
        <p:txBody>
          <a:bodyPr/>
          <a:lstStyle/>
          <a:p>
            <a:fld id="{CEBB48C6-9EAA-4B5A-B5C0-E7EE34916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8795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44349" y="365125"/>
            <a:ext cx="248410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2033" y="365125"/>
            <a:ext cx="730831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2033" y="6356351"/>
            <a:ext cx="2592110" cy="365125"/>
          </a:xfrm>
          <a:prstGeom prst="rect">
            <a:avLst/>
          </a:prstGeom>
        </p:spPr>
        <p:txBody>
          <a:bodyPr/>
          <a:lstStyle/>
          <a:p>
            <a:fld id="{42C43580-C57F-40C8-BB68-191A7706D439}" type="datetimeFigureOut">
              <a:rPr lang="zh-TW" altLang="en-US" smtClean="0"/>
              <a:t>2025/4/9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6162" y="6356351"/>
            <a:ext cx="3888165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36345" y="6356351"/>
            <a:ext cx="2592110" cy="365125"/>
          </a:xfrm>
          <a:prstGeom prst="rect">
            <a:avLst/>
          </a:prstGeom>
        </p:spPr>
        <p:txBody>
          <a:bodyPr/>
          <a:lstStyle/>
          <a:p>
            <a:fld id="{CEBB48C6-9EAA-4B5A-B5C0-E7EE34916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0306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1548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033" y="1709739"/>
            <a:ext cx="9936421" cy="2852737"/>
          </a:xfrm>
          <a:prstGeom prst="rect">
            <a:avLst/>
          </a:prstGeom>
        </p:spPr>
        <p:txBody>
          <a:bodyPr anchor="b"/>
          <a:lstStyle>
            <a:lvl1pPr>
              <a:defRPr sz="5669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6033" y="4589464"/>
            <a:ext cx="9936421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1pPr>
            <a:lvl2pPr marL="43200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2033" y="6356351"/>
            <a:ext cx="2592110" cy="365125"/>
          </a:xfrm>
          <a:prstGeom prst="rect">
            <a:avLst/>
          </a:prstGeom>
        </p:spPr>
        <p:txBody>
          <a:bodyPr/>
          <a:lstStyle/>
          <a:p>
            <a:fld id="{42C43580-C57F-40C8-BB68-191A7706D439}" type="datetimeFigureOut">
              <a:rPr lang="zh-TW" altLang="en-US" smtClean="0"/>
              <a:t>2025/4/9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6162" y="6356351"/>
            <a:ext cx="3888165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36345" y="6356351"/>
            <a:ext cx="2592110" cy="365125"/>
          </a:xfrm>
          <a:prstGeom prst="rect">
            <a:avLst/>
          </a:prstGeom>
        </p:spPr>
        <p:txBody>
          <a:bodyPr/>
          <a:lstStyle/>
          <a:p>
            <a:fld id="{CEBB48C6-9EAA-4B5A-B5C0-E7EE34916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6331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034" y="365126"/>
            <a:ext cx="9936421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034" y="1825625"/>
            <a:ext cx="4896207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32247" y="1825625"/>
            <a:ext cx="4896207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92033" y="6356351"/>
            <a:ext cx="2592110" cy="365125"/>
          </a:xfrm>
          <a:prstGeom prst="rect">
            <a:avLst/>
          </a:prstGeom>
        </p:spPr>
        <p:txBody>
          <a:bodyPr/>
          <a:lstStyle/>
          <a:p>
            <a:fld id="{42C43580-C57F-40C8-BB68-191A7706D439}" type="datetimeFigureOut">
              <a:rPr lang="zh-TW" altLang="en-US" smtClean="0"/>
              <a:t>2025/4/9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6162" y="6356351"/>
            <a:ext cx="3888165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36345" y="6356351"/>
            <a:ext cx="2592110" cy="365125"/>
          </a:xfrm>
          <a:prstGeom prst="rect">
            <a:avLst/>
          </a:prstGeom>
        </p:spPr>
        <p:txBody>
          <a:bodyPr/>
          <a:lstStyle/>
          <a:p>
            <a:fld id="{CEBB48C6-9EAA-4B5A-B5C0-E7EE34916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3733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534" y="365126"/>
            <a:ext cx="9936421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3535" y="1681163"/>
            <a:ext cx="487370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68" b="1"/>
            </a:lvl1pPr>
            <a:lvl2pPr marL="432008" indent="0">
              <a:buNone/>
              <a:defRPr sz="1890" b="1"/>
            </a:lvl2pPr>
            <a:lvl3pPr marL="864017" indent="0">
              <a:buNone/>
              <a:defRPr sz="1701" b="1"/>
            </a:lvl3pPr>
            <a:lvl4pPr marL="1296025" indent="0">
              <a:buNone/>
              <a:defRPr sz="1512" b="1"/>
            </a:lvl4pPr>
            <a:lvl5pPr marL="1728033" indent="0">
              <a:buNone/>
              <a:defRPr sz="1512" b="1"/>
            </a:lvl5pPr>
            <a:lvl6pPr marL="2160041" indent="0">
              <a:buNone/>
              <a:defRPr sz="1512" b="1"/>
            </a:lvl6pPr>
            <a:lvl7pPr marL="2592050" indent="0">
              <a:buNone/>
              <a:defRPr sz="1512" b="1"/>
            </a:lvl7pPr>
            <a:lvl8pPr marL="3024058" indent="0">
              <a:buNone/>
              <a:defRPr sz="1512" b="1"/>
            </a:lvl8pPr>
            <a:lvl9pPr marL="3456066" indent="0">
              <a:buNone/>
              <a:defRPr sz="1512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3535" y="2505075"/>
            <a:ext cx="487370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32247" y="1681163"/>
            <a:ext cx="489770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68" b="1"/>
            </a:lvl1pPr>
            <a:lvl2pPr marL="432008" indent="0">
              <a:buNone/>
              <a:defRPr sz="1890" b="1"/>
            </a:lvl2pPr>
            <a:lvl3pPr marL="864017" indent="0">
              <a:buNone/>
              <a:defRPr sz="1701" b="1"/>
            </a:lvl3pPr>
            <a:lvl4pPr marL="1296025" indent="0">
              <a:buNone/>
              <a:defRPr sz="1512" b="1"/>
            </a:lvl4pPr>
            <a:lvl5pPr marL="1728033" indent="0">
              <a:buNone/>
              <a:defRPr sz="1512" b="1"/>
            </a:lvl5pPr>
            <a:lvl6pPr marL="2160041" indent="0">
              <a:buNone/>
              <a:defRPr sz="1512" b="1"/>
            </a:lvl6pPr>
            <a:lvl7pPr marL="2592050" indent="0">
              <a:buNone/>
              <a:defRPr sz="1512" b="1"/>
            </a:lvl7pPr>
            <a:lvl8pPr marL="3024058" indent="0">
              <a:buNone/>
              <a:defRPr sz="1512" b="1"/>
            </a:lvl8pPr>
            <a:lvl9pPr marL="3456066" indent="0">
              <a:buNone/>
              <a:defRPr sz="1512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32247" y="2505075"/>
            <a:ext cx="489770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92033" y="6356351"/>
            <a:ext cx="2592110" cy="365125"/>
          </a:xfrm>
          <a:prstGeom prst="rect">
            <a:avLst/>
          </a:prstGeom>
        </p:spPr>
        <p:txBody>
          <a:bodyPr/>
          <a:lstStyle/>
          <a:p>
            <a:fld id="{42C43580-C57F-40C8-BB68-191A7706D439}" type="datetimeFigureOut">
              <a:rPr lang="zh-TW" altLang="en-US" smtClean="0"/>
              <a:t>2025/4/9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816162" y="6356351"/>
            <a:ext cx="3888165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136345" y="6356351"/>
            <a:ext cx="2592110" cy="365125"/>
          </a:xfrm>
          <a:prstGeom prst="rect">
            <a:avLst/>
          </a:prstGeom>
        </p:spPr>
        <p:txBody>
          <a:bodyPr/>
          <a:lstStyle/>
          <a:p>
            <a:fld id="{CEBB48C6-9EAA-4B5A-B5C0-E7EE34916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6038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034" y="365126"/>
            <a:ext cx="9936421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92033" y="6356351"/>
            <a:ext cx="2592110" cy="365125"/>
          </a:xfrm>
          <a:prstGeom prst="rect">
            <a:avLst/>
          </a:prstGeom>
        </p:spPr>
        <p:txBody>
          <a:bodyPr/>
          <a:lstStyle/>
          <a:p>
            <a:fld id="{42C43580-C57F-40C8-BB68-191A7706D439}" type="datetimeFigureOut">
              <a:rPr lang="zh-TW" altLang="en-US" smtClean="0"/>
              <a:t>2025/4/9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16162" y="6356351"/>
            <a:ext cx="3888165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36345" y="6356351"/>
            <a:ext cx="2592110" cy="365125"/>
          </a:xfrm>
          <a:prstGeom prst="rect">
            <a:avLst/>
          </a:prstGeom>
        </p:spPr>
        <p:txBody>
          <a:bodyPr/>
          <a:lstStyle/>
          <a:p>
            <a:fld id="{CEBB48C6-9EAA-4B5A-B5C0-E7EE34916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984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92033" y="6356351"/>
            <a:ext cx="2592110" cy="365125"/>
          </a:xfrm>
          <a:prstGeom prst="rect">
            <a:avLst/>
          </a:prstGeom>
        </p:spPr>
        <p:txBody>
          <a:bodyPr/>
          <a:lstStyle/>
          <a:p>
            <a:fld id="{42C43580-C57F-40C8-BB68-191A7706D439}" type="datetimeFigureOut">
              <a:rPr lang="zh-TW" altLang="en-US" smtClean="0"/>
              <a:t>2025/4/9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816162" y="6356351"/>
            <a:ext cx="3888165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36345" y="6356351"/>
            <a:ext cx="2592110" cy="365125"/>
          </a:xfrm>
          <a:prstGeom prst="rect">
            <a:avLst/>
          </a:prstGeom>
        </p:spPr>
        <p:txBody>
          <a:bodyPr/>
          <a:lstStyle/>
          <a:p>
            <a:fld id="{CEBB48C6-9EAA-4B5A-B5C0-E7EE34916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8953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535" y="457200"/>
            <a:ext cx="3715657" cy="1600200"/>
          </a:xfrm>
          <a:prstGeom prst="rect">
            <a:avLst/>
          </a:prstGeom>
        </p:spPr>
        <p:txBody>
          <a:bodyPr anchor="b"/>
          <a:lstStyle>
            <a:lvl1pPr>
              <a:defRPr sz="3024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7708" y="987426"/>
            <a:ext cx="5832247" cy="4873625"/>
          </a:xfrm>
          <a:prstGeom prst="rect">
            <a:avLst/>
          </a:prstGeom>
        </p:spPr>
        <p:txBody>
          <a:bodyPr/>
          <a:lstStyle>
            <a:lvl1pPr>
              <a:defRPr sz="3024"/>
            </a:lvl1pPr>
            <a:lvl2pPr>
              <a:defRPr sz="2646"/>
            </a:lvl2pPr>
            <a:lvl3pPr>
              <a:defRPr sz="2268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3535" y="2057400"/>
            <a:ext cx="371565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12"/>
            </a:lvl1pPr>
            <a:lvl2pPr marL="432008" indent="0">
              <a:buNone/>
              <a:defRPr sz="1323"/>
            </a:lvl2pPr>
            <a:lvl3pPr marL="864017" indent="0">
              <a:buNone/>
              <a:defRPr sz="1134"/>
            </a:lvl3pPr>
            <a:lvl4pPr marL="1296025" indent="0">
              <a:buNone/>
              <a:defRPr sz="945"/>
            </a:lvl4pPr>
            <a:lvl5pPr marL="1728033" indent="0">
              <a:buNone/>
              <a:defRPr sz="945"/>
            </a:lvl5pPr>
            <a:lvl6pPr marL="2160041" indent="0">
              <a:buNone/>
              <a:defRPr sz="945"/>
            </a:lvl6pPr>
            <a:lvl7pPr marL="2592050" indent="0">
              <a:buNone/>
              <a:defRPr sz="945"/>
            </a:lvl7pPr>
            <a:lvl8pPr marL="3024058" indent="0">
              <a:buNone/>
              <a:defRPr sz="945"/>
            </a:lvl8pPr>
            <a:lvl9pPr marL="3456066" indent="0">
              <a:buNone/>
              <a:defRPr sz="945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92033" y="6356351"/>
            <a:ext cx="2592110" cy="365125"/>
          </a:xfrm>
          <a:prstGeom prst="rect">
            <a:avLst/>
          </a:prstGeom>
        </p:spPr>
        <p:txBody>
          <a:bodyPr/>
          <a:lstStyle/>
          <a:p>
            <a:fld id="{42C43580-C57F-40C8-BB68-191A7706D439}" type="datetimeFigureOut">
              <a:rPr lang="zh-TW" altLang="en-US" smtClean="0"/>
              <a:t>2025/4/9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6162" y="6356351"/>
            <a:ext cx="3888165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36345" y="6356351"/>
            <a:ext cx="2592110" cy="365125"/>
          </a:xfrm>
          <a:prstGeom prst="rect">
            <a:avLst/>
          </a:prstGeom>
        </p:spPr>
        <p:txBody>
          <a:bodyPr/>
          <a:lstStyle/>
          <a:p>
            <a:fld id="{CEBB48C6-9EAA-4B5A-B5C0-E7EE34916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2922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535" y="457200"/>
            <a:ext cx="3715657" cy="1600200"/>
          </a:xfrm>
          <a:prstGeom prst="rect">
            <a:avLst/>
          </a:prstGeom>
        </p:spPr>
        <p:txBody>
          <a:bodyPr anchor="b"/>
          <a:lstStyle>
            <a:lvl1pPr>
              <a:defRPr sz="3024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97708" y="987426"/>
            <a:ext cx="5832247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024"/>
            </a:lvl1pPr>
            <a:lvl2pPr marL="432008" indent="0">
              <a:buNone/>
              <a:defRPr sz="2646"/>
            </a:lvl2pPr>
            <a:lvl3pPr marL="864017" indent="0">
              <a:buNone/>
              <a:defRPr sz="2268"/>
            </a:lvl3pPr>
            <a:lvl4pPr marL="1296025" indent="0">
              <a:buNone/>
              <a:defRPr sz="1890"/>
            </a:lvl4pPr>
            <a:lvl5pPr marL="1728033" indent="0">
              <a:buNone/>
              <a:defRPr sz="1890"/>
            </a:lvl5pPr>
            <a:lvl6pPr marL="2160041" indent="0">
              <a:buNone/>
              <a:defRPr sz="1890"/>
            </a:lvl6pPr>
            <a:lvl7pPr marL="2592050" indent="0">
              <a:buNone/>
              <a:defRPr sz="1890"/>
            </a:lvl7pPr>
            <a:lvl8pPr marL="3024058" indent="0">
              <a:buNone/>
              <a:defRPr sz="1890"/>
            </a:lvl8pPr>
            <a:lvl9pPr marL="3456066" indent="0">
              <a:buNone/>
              <a:defRPr sz="189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3535" y="2057400"/>
            <a:ext cx="371565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12"/>
            </a:lvl1pPr>
            <a:lvl2pPr marL="432008" indent="0">
              <a:buNone/>
              <a:defRPr sz="1323"/>
            </a:lvl2pPr>
            <a:lvl3pPr marL="864017" indent="0">
              <a:buNone/>
              <a:defRPr sz="1134"/>
            </a:lvl3pPr>
            <a:lvl4pPr marL="1296025" indent="0">
              <a:buNone/>
              <a:defRPr sz="945"/>
            </a:lvl4pPr>
            <a:lvl5pPr marL="1728033" indent="0">
              <a:buNone/>
              <a:defRPr sz="945"/>
            </a:lvl5pPr>
            <a:lvl6pPr marL="2160041" indent="0">
              <a:buNone/>
              <a:defRPr sz="945"/>
            </a:lvl6pPr>
            <a:lvl7pPr marL="2592050" indent="0">
              <a:buNone/>
              <a:defRPr sz="945"/>
            </a:lvl7pPr>
            <a:lvl8pPr marL="3024058" indent="0">
              <a:buNone/>
              <a:defRPr sz="945"/>
            </a:lvl8pPr>
            <a:lvl9pPr marL="3456066" indent="0">
              <a:buNone/>
              <a:defRPr sz="945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92033" y="6356351"/>
            <a:ext cx="2592110" cy="365125"/>
          </a:xfrm>
          <a:prstGeom prst="rect">
            <a:avLst/>
          </a:prstGeom>
        </p:spPr>
        <p:txBody>
          <a:bodyPr/>
          <a:lstStyle/>
          <a:p>
            <a:fld id="{42C43580-C57F-40C8-BB68-191A7706D439}" type="datetimeFigureOut">
              <a:rPr lang="zh-TW" altLang="en-US" smtClean="0"/>
              <a:t>2025/4/9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6162" y="6356351"/>
            <a:ext cx="3888165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36345" y="6356351"/>
            <a:ext cx="2592110" cy="365125"/>
          </a:xfrm>
          <a:prstGeom prst="rect">
            <a:avLst/>
          </a:prstGeom>
        </p:spPr>
        <p:txBody>
          <a:bodyPr/>
          <a:lstStyle/>
          <a:p>
            <a:fld id="{CEBB48C6-9EAA-4B5A-B5C0-E7EE34916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4071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>
            <a:extLst>
              <a:ext uri="{FF2B5EF4-FFF2-40B4-BE49-F238E27FC236}">
                <a16:creationId xmlns:a16="http://schemas.microsoft.com/office/drawing/2014/main" id="{E8AA68E4-2A2B-4F8E-8A2C-B78BEFCC421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"/>
            <a:ext cx="11520488" cy="6857433"/>
          </a:xfrm>
          <a:prstGeom prst="rect">
            <a:avLst/>
          </a:prstGeom>
        </p:spPr>
      </p:pic>
      <p:sp>
        <p:nvSpPr>
          <p:cNvPr id="10" name="Text Box 11">
            <a:extLst>
              <a:ext uri="{FF2B5EF4-FFF2-40B4-BE49-F238E27FC236}">
                <a16:creationId xmlns:a16="http://schemas.microsoft.com/office/drawing/2014/main" id="{757455E4-803F-4497-BB64-FE99C686FB0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27541" y="6488741"/>
            <a:ext cx="440267" cy="2222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fld id="{8B805A03-85D9-4E9C-A3D6-9ABFB41DE183}" type="slidenum">
              <a:rPr lang="en-US" altLang="zh-TW" sz="1400" b="1" i="1">
                <a:solidFill>
                  <a:srgbClr val="6E6E6E"/>
                </a:solidFill>
                <a:latin typeface="Helvetica" panose="020B0604020202020204" pitchFamily="34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US" altLang="zh-TW" sz="1400" b="1" i="1" dirty="0">
                <a:solidFill>
                  <a:srgbClr val="6E6E6E"/>
                </a:solidFill>
                <a:latin typeface="Calibri" panose="020F050202020403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042096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864017" rtl="0" eaLnBrk="1" latinLnBrk="0" hangingPunct="1">
        <a:lnSpc>
          <a:spcPct val="90000"/>
        </a:lnSpc>
        <a:spcBef>
          <a:spcPct val="0"/>
        </a:spcBef>
        <a:buNone/>
        <a:defRPr sz="41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4" indent="-216004" algn="l" defTabSz="864017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64801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080021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29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944037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376046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8054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4006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2070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0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017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025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033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41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5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05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066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microsoft.com/office/2007/relationships/hdphoto" Target="../media/hdphoto1.wdp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090C06E-CB7A-4EE5-B36A-C1165E4828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518" y="1680598"/>
            <a:ext cx="7207250" cy="1430654"/>
          </a:xfrm>
          <a:prstGeom prst="rect">
            <a:avLst/>
          </a:prstGeom>
          <a:noFill/>
          <a:ln>
            <a:noFill/>
          </a:ln>
          <a:effectLst>
            <a:glow rad="215900">
              <a:schemeClr val="accent1">
                <a:alpha val="89000"/>
              </a:schemeClr>
            </a:glow>
          </a:effec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defRPr/>
            </a:pPr>
            <a:r>
              <a:rPr lang="zh-TW" altLang="en-US" sz="3600" b="1" dirty="0">
                <a:solidFill>
                  <a:srgbClr val="A01E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charset="0"/>
              </a:rPr>
              <a:t>普誠科技股份有限公司</a:t>
            </a:r>
            <a:endParaRPr lang="en-US" altLang="zh-TW" sz="3600" b="1" dirty="0">
              <a:solidFill>
                <a:srgbClr val="A01E7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  <a:cs typeface="Arial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5DA7279-FD5F-4569-B742-EFE17D00DA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926" y="3506243"/>
            <a:ext cx="2735263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0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2025</a:t>
            </a:r>
            <a:r>
              <a:rPr lang="zh-TW" altLang="en-US" sz="20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年</a:t>
            </a:r>
            <a:r>
              <a:rPr lang="en-US" altLang="zh-TW" sz="20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4</a:t>
            </a:r>
            <a:r>
              <a:rPr lang="zh-TW" altLang="en-US" sz="20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月</a:t>
            </a:r>
            <a:r>
              <a:rPr lang="en-US" altLang="zh-TW" sz="20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9</a:t>
            </a:r>
            <a:r>
              <a:rPr lang="zh-TW" altLang="en-US" sz="20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日</a:t>
            </a:r>
            <a:endParaRPr lang="en-US" altLang="zh-TW" sz="2000" b="1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 panose="020B0604020202020204" pitchFamily="34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827A0049-89FB-4268-A5D6-95022D42A2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222" y="2395925"/>
            <a:ext cx="7207250" cy="1430654"/>
          </a:xfrm>
          <a:prstGeom prst="rect">
            <a:avLst/>
          </a:prstGeom>
          <a:noFill/>
          <a:ln>
            <a:noFill/>
          </a:ln>
          <a:effectLst>
            <a:glow rad="215900">
              <a:schemeClr val="accent1">
                <a:alpha val="89000"/>
              </a:schemeClr>
            </a:glow>
          </a:effec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defRPr/>
            </a:pP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charset="0"/>
              </a:rPr>
              <a:t>法人說明會</a:t>
            </a:r>
            <a:endParaRPr lang="en-US" altLang="zh-TW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204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17C3C15-DD20-4CD4-8787-6C68C8FD4198}"/>
              </a:ext>
            </a:extLst>
          </p:cNvPr>
          <p:cNvSpPr txBox="1">
            <a:spLocks/>
          </p:cNvSpPr>
          <p:nvPr/>
        </p:nvSpPr>
        <p:spPr bwMode="auto">
          <a:xfrm>
            <a:off x="370678" y="324552"/>
            <a:ext cx="10790306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A01E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A01E78"/>
                </a:solidFill>
                <a:latin typeface="Arial" charset="0"/>
                <a:ea typeface="新細明體" pitchFamily="18" charset="-12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A01E78"/>
                </a:solidFill>
                <a:latin typeface="Arial" charset="0"/>
                <a:ea typeface="新細明體" pitchFamily="18" charset="-12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A01E78"/>
                </a:solidFill>
                <a:latin typeface="Arial" charset="0"/>
                <a:ea typeface="新細明體" pitchFamily="18" charset="-12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A01E78"/>
                </a:solidFill>
                <a:latin typeface="Arial" charset="0"/>
                <a:ea typeface="新細明體" pitchFamily="18" charset="-12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A01E78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A01E78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A01E78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A01E78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defTabSz="914400">
              <a:defRPr/>
            </a:pPr>
            <a:r>
              <a:rPr lang="zh-TW" altLang="en-US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免責聲明</a:t>
            </a:r>
            <a:endParaRPr lang="en-US" altLang="zh-TW" kern="0" dirty="0">
              <a:effectLst>
                <a:outerShdw blurRad="38100" dist="38100" dir="2700000" algn="tl">
                  <a:srgbClr val="C0C0C0"/>
                </a:outerShdw>
              </a:effectLst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EF684A31-0D2E-4169-BA1F-003E3FBE4270}"/>
              </a:ext>
            </a:extLst>
          </p:cNvPr>
          <p:cNvSpPr txBox="1">
            <a:spLocks/>
          </p:cNvSpPr>
          <p:nvPr/>
        </p:nvSpPr>
        <p:spPr bwMode="auto">
          <a:xfrm>
            <a:off x="369092" y="1238069"/>
            <a:ext cx="107918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42900" indent="-342900">
              <a:buFont typeface="Wingdings" panose="05000000000000000000" pitchFamily="2" charset="2"/>
              <a:buChar char="n"/>
              <a:defRPr sz="24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本簡報及同時發佈之相關訊息內，含有從公司內部與外部來源所取得的預測性資訊。 </a:t>
            </a:r>
          </a:p>
          <a:p>
            <a:endParaRPr lang="zh-TW" altLang="en-US" dirty="0"/>
          </a:p>
          <a:p>
            <a:r>
              <a:rPr lang="zh-TW" altLang="en-US" dirty="0"/>
              <a:t>本公司未來實際所發生的營運結果、財務狀況以及業務展望，可能與這些預測性資訊所明示或暗示的預估有所差異，其原因可能來自於各種本公司所不能掌控的風險。 </a:t>
            </a:r>
          </a:p>
          <a:p>
            <a:endParaRPr lang="zh-TW" altLang="en-US" dirty="0"/>
          </a:p>
          <a:p>
            <a:r>
              <a:rPr lang="zh-TW" altLang="en-US" dirty="0"/>
              <a:t>本簡報中對未來的展望，反應本公司截至目前為止對於未來的看法。對於這些看法，未來若有任何變更或調整時，本公司並不負責隨時提醒或更新。</a:t>
            </a:r>
          </a:p>
        </p:txBody>
      </p:sp>
    </p:spTree>
    <p:extLst>
      <p:ext uri="{BB962C8B-B14F-4D97-AF65-F5344CB8AC3E}">
        <p14:creationId xmlns:p14="http://schemas.microsoft.com/office/powerpoint/2010/main" val="780072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46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DF9FC623-3EC6-4C1B-82B1-58FA71853A69}"/>
              </a:ext>
            </a:extLst>
          </p:cNvPr>
          <p:cNvSpPr txBox="1">
            <a:spLocks noChangeArrowheads="1"/>
          </p:cNvSpPr>
          <p:nvPr/>
        </p:nvSpPr>
        <p:spPr>
          <a:xfrm>
            <a:off x="483325" y="345546"/>
            <a:ext cx="7799388" cy="611187"/>
          </a:xfrm>
          <a:prstGeom prst="rect">
            <a:avLst/>
          </a:prstGeom>
        </p:spPr>
        <p:txBody>
          <a:bodyPr/>
          <a:lstStyle>
            <a:lvl1pPr algn="l" defTabSz="8640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15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 eaLnBrk="0" fontAlgn="base" hangingPunct="0">
              <a:spcAft>
                <a:spcPct val="0"/>
              </a:spcAft>
              <a:defRPr/>
            </a:pPr>
            <a:r>
              <a:rPr kumimoji="1" lang="zh-TW" altLang="en-US" sz="2800" b="1" kern="0" dirty="0">
                <a:solidFill>
                  <a:srgbClr val="A01E7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  <a:cs typeface="Arial" pitchFamily="34" charset="0"/>
              </a:rPr>
              <a:t>合併綜合</a:t>
            </a:r>
            <a:r>
              <a:rPr kumimoji="1" lang="zh-TW" altLang="en-US" sz="2800" b="1" kern="0" dirty="0" smtClean="0">
                <a:solidFill>
                  <a:srgbClr val="A01E7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  <a:cs typeface="Arial" pitchFamily="34" charset="0"/>
              </a:rPr>
              <a:t>損益</a:t>
            </a:r>
            <a:endParaRPr kumimoji="1" lang="zh-TW" altLang="en-US" sz="2800" b="1" kern="0" dirty="0">
              <a:solidFill>
                <a:srgbClr val="A01E7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icrosoft YaHei UI" panose="020B0503020204020204" pitchFamily="34" charset="-122"/>
              <a:ea typeface="Microsoft YaHei UI" panose="020B0503020204020204" pitchFamily="34" charset="-122"/>
              <a:cs typeface="Arial" pitchFamily="34" charset="0"/>
            </a:endParaRPr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D3642034-E9F3-49F9-A68A-4ACD09F8FF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9718435"/>
              </p:ext>
            </p:extLst>
          </p:nvPr>
        </p:nvGraphicFramePr>
        <p:xfrm>
          <a:off x="612397" y="956735"/>
          <a:ext cx="8189350" cy="4772950"/>
        </p:xfrm>
        <a:graphic>
          <a:graphicData uri="http://schemas.openxmlformats.org/drawingml/2006/table">
            <a:tbl>
              <a:tblPr firstRow="1" firstCol="1" bandCol="1">
                <a:tableStyleId>{073A0DAA-6AF3-43AB-8588-CEC1D06C72B9}</a:tableStyleId>
              </a:tblPr>
              <a:tblGrid>
                <a:gridCol w="1950550">
                  <a:extLst>
                    <a:ext uri="{9D8B030D-6E8A-4147-A177-3AD203B41FA5}">
                      <a16:colId xmlns:a16="http://schemas.microsoft.com/office/drawing/2014/main" val="1841119402"/>
                    </a:ext>
                  </a:extLst>
                </a:gridCol>
                <a:gridCol w="2079600">
                  <a:extLst>
                    <a:ext uri="{9D8B030D-6E8A-4147-A177-3AD203B41FA5}">
                      <a16:colId xmlns:a16="http://schemas.microsoft.com/office/drawing/2014/main" val="3283470863"/>
                    </a:ext>
                  </a:extLst>
                </a:gridCol>
                <a:gridCol w="2079600">
                  <a:extLst>
                    <a:ext uri="{9D8B030D-6E8A-4147-A177-3AD203B41FA5}">
                      <a16:colId xmlns:a16="http://schemas.microsoft.com/office/drawing/2014/main" val="1642048258"/>
                    </a:ext>
                  </a:extLst>
                </a:gridCol>
                <a:gridCol w="2079600">
                  <a:extLst>
                    <a:ext uri="{9D8B030D-6E8A-4147-A177-3AD203B41FA5}">
                      <a16:colId xmlns:a16="http://schemas.microsoft.com/office/drawing/2014/main" val="3237348087"/>
                    </a:ext>
                  </a:extLst>
                </a:gridCol>
              </a:tblGrid>
              <a:tr h="340925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50" b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新台幣仟元</a:t>
                      </a:r>
                      <a:endParaRPr lang="zh-TW" altLang="en-US" sz="105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10000">
                          <a:schemeClr val="tx1">
                            <a:lumMod val="65000"/>
                            <a:lumOff val="35000"/>
                          </a:schemeClr>
                        </a:gs>
                        <a:gs pos="100000">
                          <a:schemeClr val="accent3">
                            <a:lumMod val="60000"/>
                          </a:schemeClr>
                        </a:gs>
                      </a:gsLst>
                      <a:path path="circle">
                        <a:fillToRect l="50000" t="130000" r="50000" b="-3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FY2023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gradFill>
                      <a:gsLst>
                        <a:gs pos="10000">
                          <a:schemeClr val="tx1">
                            <a:lumMod val="65000"/>
                            <a:lumOff val="35000"/>
                          </a:schemeClr>
                        </a:gs>
                        <a:gs pos="100000">
                          <a:schemeClr val="accent3">
                            <a:lumMod val="60000"/>
                          </a:schemeClr>
                        </a:gs>
                      </a:gsLst>
                      <a:path path="circle">
                        <a:fillToRect l="50000" t="130000" r="50000" b="-3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FY2024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gradFill>
                      <a:gsLst>
                        <a:gs pos="10000">
                          <a:schemeClr val="tx1">
                            <a:lumMod val="65000"/>
                            <a:lumOff val="35000"/>
                          </a:schemeClr>
                        </a:gs>
                        <a:gs pos="100000">
                          <a:schemeClr val="accent3">
                            <a:lumMod val="60000"/>
                          </a:schemeClr>
                        </a:gs>
                      </a:gsLst>
                      <a:path path="circle">
                        <a:fillToRect l="50000" t="130000" r="50000" b="-3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YoY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gradFill>
                      <a:gsLst>
                        <a:gs pos="10000">
                          <a:schemeClr val="tx1">
                            <a:lumMod val="65000"/>
                            <a:lumOff val="35000"/>
                          </a:schemeClr>
                        </a:gs>
                        <a:gs pos="100000">
                          <a:schemeClr val="accent3">
                            <a:lumMod val="60000"/>
                          </a:schemeClr>
                        </a:gs>
                      </a:gsLst>
                      <a:path path="circle">
                        <a:fillToRect l="50000" t="130000" r="50000" b="-3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432728077"/>
                  </a:ext>
                </a:extLst>
              </a:tr>
              <a:tr h="340925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營業收入淨額</a:t>
                      </a:r>
                      <a:endParaRPr lang="zh-TW" alt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10000">
                          <a:schemeClr val="tx1">
                            <a:lumMod val="65000"/>
                            <a:lumOff val="35000"/>
                          </a:schemeClr>
                        </a:gs>
                        <a:gs pos="100000">
                          <a:schemeClr val="accent3">
                            <a:lumMod val="60000"/>
                          </a:schemeClr>
                        </a:gs>
                      </a:gsLst>
                      <a:path path="circle">
                        <a:fillToRect l="50000" t="130000" r="50000" b="-3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1,659,635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1,146,674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-31%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56003249"/>
                  </a:ext>
                </a:extLst>
              </a:tr>
              <a:tr h="340925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普誠營收</a:t>
                      </a:r>
                      <a:endParaRPr lang="zh-TW" alt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10000">
                          <a:schemeClr val="tx1">
                            <a:lumMod val="65000"/>
                            <a:lumOff val="35000"/>
                          </a:schemeClr>
                        </a:gs>
                        <a:gs pos="100000">
                          <a:schemeClr val="accent3">
                            <a:lumMod val="60000"/>
                          </a:schemeClr>
                        </a:gs>
                      </a:gsLst>
                      <a:path path="circle">
                        <a:fillToRect l="50000" t="130000" r="50000" b="-3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1,342,826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770,115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-43%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92743262"/>
                  </a:ext>
                </a:extLst>
              </a:tr>
              <a:tr h="340925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啓臣營收</a:t>
                      </a:r>
                      <a:endParaRPr lang="zh-TW" alt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10000">
                          <a:schemeClr val="tx1">
                            <a:lumMod val="65000"/>
                            <a:lumOff val="35000"/>
                          </a:schemeClr>
                        </a:gs>
                        <a:gs pos="100000">
                          <a:schemeClr val="accent3">
                            <a:lumMod val="60000"/>
                          </a:schemeClr>
                        </a:gs>
                      </a:gsLst>
                      <a:path path="circle">
                        <a:fillToRect l="50000" t="130000" r="50000" b="-3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316,809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376,559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+19</a:t>
                      </a: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13892001"/>
                  </a:ext>
                </a:extLst>
              </a:tr>
              <a:tr h="340925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營業毛利</a:t>
                      </a:r>
                      <a:endParaRPr lang="zh-TW" alt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10000">
                          <a:schemeClr val="tx1">
                            <a:lumMod val="65000"/>
                            <a:lumOff val="35000"/>
                          </a:schemeClr>
                        </a:gs>
                        <a:gs pos="100000">
                          <a:schemeClr val="accent3">
                            <a:lumMod val="60000"/>
                          </a:schemeClr>
                        </a:gs>
                      </a:gsLst>
                      <a:path path="circle">
                        <a:fillToRect l="50000" t="130000" r="50000" b="-3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560,525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342,094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-39%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3933717"/>
                  </a:ext>
                </a:extLst>
              </a:tr>
              <a:tr h="340925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毛利率　</a:t>
                      </a:r>
                      <a:endParaRPr lang="zh-TW" alt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10000">
                          <a:schemeClr val="tx1">
                            <a:lumMod val="65000"/>
                            <a:lumOff val="35000"/>
                          </a:schemeClr>
                        </a:gs>
                        <a:gs pos="100000">
                          <a:schemeClr val="accent3">
                            <a:lumMod val="60000"/>
                          </a:schemeClr>
                        </a:gs>
                      </a:gsLst>
                      <a:path path="circle">
                        <a:fillToRect l="50000" t="130000" r="50000" b="-3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33.77%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29.83%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-12%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33678440"/>
                  </a:ext>
                </a:extLst>
              </a:tr>
              <a:tr h="340925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營業費用</a:t>
                      </a:r>
                      <a:endParaRPr lang="zh-TW" alt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10000">
                          <a:schemeClr val="tx1">
                            <a:lumMod val="65000"/>
                            <a:lumOff val="35000"/>
                          </a:schemeClr>
                        </a:gs>
                        <a:gs pos="100000">
                          <a:schemeClr val="accent3">
                            <a:lumMod val="60000"/>
                          </a:schemeClr>
                        </a:gs>
                      </a:gsLst>
                      <a:path path="circle">
                        <a:fillToRect l="50000" t="130000" r="50000" b="-3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560,875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601,699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+7</a:t>
                      </a: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15301434"/>
                  </a:ext>
                </a:extLst>
              </a:tr>
              <a:tr h="340925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營業</a:t>
                      </a:r>
                      <a:r>
                        <a:rPr lang="zh-TW" altLang="en-US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淨利</a:t>
                      </a:r>
                      <a:r>
                        <a:rPr lang="en-US" altLang="zh-TW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損</a:t>
                      </a:r>
                      <a:r>
                        <a:rPr lang="en-US" altLang="zh-TW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10000">
                          <a:schemeClr val="tx1">
                            <a:lumMod val="65000"/>
                            <a:lumOff val="35000"/>
                          </a:schemeClr>
                        </a:gs>
                        <a:gs pos="100000">
                          <a:schemeClr val="accent3">
                            <a:lumMod val="60000"/>
                          </a:schemeClr>
                        </a:gs>
                      </a:gsLst>
                      <a:path path="circle">
                        <a:fillToRect l="50000" t="130000" r="50000" b="-3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(</a:t>
                      </a:r>
                      <a:r>
                        <a:rPr lang="en-US" altLang="zh-TW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350)</a:t>
                      </a:r>
                      <a:endParaRPr lang="en-US" altLang="zh-TW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(259,605)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　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36680083"/>
                  </a:ext>
                </a:extLst>
              </a:tr>
              <a:tr h="340925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營業外</a:t>
                      </a:r>
                      <a:r>
                        <a:rPr lang="zh-TW" altLang="en-US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收入</a:t>
                      </a:r>
                      <a:r>
                        <a:rPr lang="en-US" altLang="zh-TW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費用</a:t>
                      </a:r>
                      <a:r>
                        <a:rPr lang="en-US" altLang="zh-TW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10000">
                          <a:schemeClr val="tx1">
                            <a:lumMod val="65000"/>
                            <a:lumOff val="35000"/>
                          </a:schemeClr>
                        </a:gs>
                        <a:gs pos="100000">
                          <a:schemeClr val="accent3">
                            <a:lumMod val="60000"/>
                          </a:schemeClr>
                        </a:gs>
                      </a:gsLst>
                      <a:path path="circle">
                        <a:fillToRect l="50000" t="130000" r="50000" b="-3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57,559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90,988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+58</a:t>
                      </a: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80529811"/>
                  </a:ext>
                </a:extLst>
              </a:tr>
              <a:tr h="340925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稅前淨利</a:t>
                      </a:r>
                      <a:r>
                        <a:rPr lang="en-US" altLang="zh-TW" sz="1200" b="1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損</a:t>
                      </a:r>
                      <a:r>
                        <a:rPr lang="en-US" altLang="zh-TW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10000">
                          <a:schemeClr val="tx1">
                            <a:lumMod val="65000"/>
                            <a:lumOff val="35000"/>
                          </a:schemeClr>
                        </a:gs>
                        <a:gs pos="100000">
                          <a:schemeClr val="accent3">
                            <a:lumMod val="60000"/>
                          </a:schemeClr>
                        </a:gs>
                      </a:gsLst>
                      <a:path path="circle">
                        <a:fillToRect l="50000" t="130000" r="50000" b="-3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57,209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(168,617)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kumimoji="1" lang="en-US" altLang="zh-TW" sz="1200" b="0" kern="0" dirty="0">
                        <a:solidFill>
                          <a:srgbClr val="A01E78"/>
                        </a:solidFill>
                        <a:effectLst/>
                        <a:latin typeface="Times New Roman" panose="02020603050405020304" pitchFamily="18" charset="0"/>
                        <a:ea typeface="Microsoft YaHei U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01625692"/>
                  </a:ext>
                </a:extLst>
              </a:tr>
              <a:tr h="340925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稅後</a:t>
                      </a:r>
                      <a:r>
                        <a:rPr lang="zh-TW" altLang="en-US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淨利</a:t>
                      </a:r>
                      <a:r>
                        <a:rPr lang="en-US" altLang="zh-TW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損</a:t>
                      </a:r>
                      <a:r>
                        <a:rPr lang="en-US" altLang="zh-TW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10000">
                          <a:schemeClr val="tx1">
                            <a:lumMod val="65000"/>
                            <a:lumOff val="35000"/>
                          </a:schemeClr>
                        </a:gs>
                        <a:gs pos="100000">
                          <a:schemeClr val="accent3">
                            <a:lumMod val="60000"/>
                          </a:schemeClr>
                        </a:gs>
                      </a:gsLst>
                      <a:path path="circle">
                        <a:fillToRect l="50000" t="130000" r="50000" b="-3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59,453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(170,202)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kumimoji="1" lang="en-US" altLang="zh-TW" sz="1200" b="0" kern="0" dirty="0">
                        <a:solidFill>
                          <a:srgbClr val="A01E78"/>
                        </a:solidFill>
                        <a:effectLst/>
                        <a:latin typeface="Times New Roman" panose="02020603050405020304" pitchFamily="18" charset="0"/>
                        <a:ea typeface="Microsoft YaHei U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54754252"/>
                  </a:ext>
                </a:extLst>
              </a:tr>
              <a:tr h="340925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10000">
                          <a:schemeClr val="tx1">
                            <a:lumMod val="65000"/>
                            <a:lumOff val="35000"/>
                          </a:schemeClr>
                        </a:gs>
                        <a:gs pos="100000">
                          <a:schemeClr val="accent3">
                            <a:lumMod val="60000"/>
                          </a:schemeClr>
                        </a:gs>
                      </a:gsLst>
                      <a:path path="circle">
                        <a:fillToRect l="50000" t="130000" r="50000" b="-3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altLang="zh-TW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kumimoji="1" lang="en-US" altLang="zh-TW" sz="1200" b="0" kern="0" dirty="0">
                        <a:solidFill>
                          <a:srgbClr val="A01E78"/>
                        </a:solidFill>
                        <a:effectLst/>
                        <a:latin typeface="Times New Roman" panose="02020603050405020304" pitchFamily="18" charset="0"/>
                        <a:ea typeface="Microsoft YaHei U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00640982"/>
                  </a:ext>
                </a:extLst>
              </a:tr>
              <a:tr h="340925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母公司業主</a:t>
                      </a:r>
                      <a:r>
                        <a:rPr lang="zh-TW" altLang="en-US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淨利</a:t>
                      </a:r>
                      <a:r>
                        <a:rPr lang="en-US" altLang="zh-TW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損</a:t>
                      </a:r>
                      <a:r>
                        <a:rPr lang="en-US" altLang="zh-TW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10000">
                          <a:schemeClr val="tx1">
                            <a:lumMod val="65000"/>
                            <a:lumOff val="35000"/>
                          </a:schemeClr>
                        </a:gs>
                        <a:gs pos="100000">
                          <a:schemeClr val="accent3">
                            <a:lumMod val="60000"/>
                          </a:schemeClr>
                        </a:gs>
                      </a:gsLst>
                      <a:path path="circle">
                        <a:fillToRect l="50000" t="130000" r="50000" b="-3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59,026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(181,529)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kumimoji="1" lang="en-US" altLang="zh-TW" sz="1200" b="0" kern="0" dirty="0">
                        <a:solidFill>
                          <a:srgbClr val="A01E78"/>
                        </a:solidFill>
                        <a:effectLst/>
                        <a:latin typeface="Times New Roman" panose="02020603050405020304" pitchFamily="18" charset="0"/>
                        <a:ea typeface="Microsoft YaHei U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7239241"/>
                  </a:ext>
                </a:extLst>
              </a:tr>
              <a:tr h="340925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每股盈餘 </a:t>
                      </a:r>
                      <a:r>
                        <a:rPr lang="en-US" altLang="zh-TW" sz="1200" b="1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新台幣元</a:t>
                      </a:r>
                      <a:r>
                        <a:rPr lang="en-US" altLang="zh-TW" sz="1200" b="1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altLang="zh-TW" sz="1200" b="1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10000">
                          <a:schemeClr val="tx1">
                            <a:lumMod val="65000"/>
                            <a:lumOff val="35000"/>
                          </a:schemeClr>
                        </a:gs>
                        <a:gs pos="100000">
                          <a:schemeClr val="accent3">
                            <a:lumMod val="60000"/>
                          </a:schemeClr>
                        </a:gs>
                      </a:gsLst>
                      <a:path path="circle">
                        <a:fillToRect l="50000" t="130000" r="50000" b="-3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0.33 </a:t>
                      </a:r>
                      <a:endParaRPr lang="en-US" altLang="zh-TW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(1)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kumimoji="1" lang="en-US" altLang="zh-TW" sz="1200" b="0" kern="0" dirty="0">
                        <a:solidFill>
                          <a:srgbClr val="A01E78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019856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2769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09AF36F-B4CA-4CCE-8E59-BC73D416F669}"/>
              </a:ext>
            </a:extLst>
          </p:cNvPr>
          <p:cNvSpPr txBox="1">
            <a:spLocks noChangeArrowheads="1"/>
          </p:cNvSpPr>
          <p:nvPr/>
        </p:nvSpPr>
        <p:spPr>
          <a:xfrm>
            <a:off x="433744" y="228600"/>
            <a:ext cx="7799388" cy="611187"/>
          </a:xfrm>
          <a:prstGeom prst="rect">
            <a:avLst/>
          </a:prstGeom>
        </p:spPr>
        <p:txBody>
          <a:bodyPr/>
          <a:lstStyle>
            <a:lvl1pPr algn="l" defTabSz="8640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15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kumimoji="1" lang="zh-TW" altLang="en-US" sz="2800" b="1" kern="0" dirty="0">
                <a:solidFill>
                  <a:srgbClr val="A01E7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  <a:cs typeface="Arial" pitchFamily="34" charset="0"/>
              </a:rPr>
              <a:t>合併資產負債表</a:t>
            </a: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560E846D-72D6-408B-85DB-705DFB8CD7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5729310"/>
              </p:ext>
            </p:extLst>
          </p:nvPr>
        </p:nvGraphicFramePr>
        <p:xfrm>
          <a:off x="578840" y="729351"/>
          <a:ext cx="6375203" cy="5399298"/>
        </p:xfrm>
        <a:graphic>
          <a:graphicData uri="http://schemas.openxmlformats.org/drawingml/2006/table">
            <a:tbl>
              <a:tblPr firstRow="1" firstCol="1" bandCol="1">
                <a:tableStyleId>{073A0DAA-6AF3-43AB-8588-CEC1D06C72B9}</a:tableStyleId>
              </a:tblPr>
              <a:tblGrid>
                <a:gridCol w="2519701">
                  <a:extLst>
                    <a:ext uri="{9D8B030D-6E8A-4147-A177-3AD203B41FA5}">
                      <a16:colId xmlns:a16="http://schemas.microsoft.com/office/drawing/2014/main" val="2195644953"/>
                    </a:ext>
                  </a:extLst>
                </a:gridCol>
                <a:gridCol w="1927751">
                  <a:extLst>
                    <a:ext uri="{9D8B030D-6E8A-4147-A177-3AD203B41FA5}">
                      <a16:colId xmlns:a16="http://schemas.microsoft.com/office/drawing/2014/main" val="741817145"/>
                    </a:ext>
                  </a:extLst>
                </a:gridCol>
                <a:gridCol w="1927751">
                  <a:extLst>
                    <a:ext uri="{9D8B030D-6E8A-4147-A177-3AD203B41FA5}">
                      <a16:colId xmlns:a16="http://schemas.microsoft.com/office/drawing/2014/main" val="4124051308"/>
                    </a:ext>
                  </a:extLst>
                </a:gridCol>
              </a:tblGrid>
              <a:tr h="299961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50" b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新台幣仟元</a:t>
                      </a:r>
                      <a:endParaRPr lang="zh-TW" altLang="en-US" sz="105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10000">
                          <a:schemeClr val="tx1">
                            <a:lumMod val="65000"/>
                            <a:lumOff val="35000"/>
                          </a:schemeClr>
                        </a:gs>
                        <a:gs pos="100000">
                          <a:schemeClr val="accent3">
                            <a:lumMod val="60000"/>
                          </a:schemeClr>
                        </a:gs>
                      </a:gsLst>
                      <a:path path="circle">
                        <a:fillToRect l="50000" t="130000" r="50000" b="-3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1" u="none" strike="noStrike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2023/12/31</a:t>
                      </a:r>
                      <a:endParaRPr lang="en-US" altLang="zh-TW" sz="1200" b="1" i="0" u="none" strike="noStrike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gradFill>
                      <a:gsLst>
                        <a:gs pos="10000">
                          <a:schemeClr val="tx1">
                            <a:lumMod val="65000"/>
                            <a:lumOff val="35000"/>
                          </a:schemeClr>
                        </a:gs>
                        <a:gs pos="100000">
                          <a:schemeClr val="accent3">
                            <a:lumMod val="60000"/>
                          </a:schemeClr>
                        </a:gs>
                      </a:gsLst>
                      <a:path path="circle">
                        <a:fillToRect l="50000" t="130000" r="50000" b="-3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1" u="none" strike="noStrike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2024/12/31</a:t>
                      </a:r>
                      <a:endParaRPr lang="en-US" altLang="zh-TW" sz="1200" b="1" i="0" u="none" strike="noStrike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gradFill>
                      <a:gsLst>
                        <a:gs pos="10000">
                          <a:schemeClr val="tx1">
                            <a:lumMod val="65000"/>
                            <a:lumOff val="35000"/>
                          </a:schemeClr>
                        </a:gs>
                        <a:gs pos="100000">
                          <a:schemeClr val="accent3">
                            <a:lumMod val="60000"/>
                          </a:schemeClr>
                        </a:gs>
                      </a:gsLst>
                      <a:path path="circle">
                        <a:fillToRect l="50000" t="130000" r="50000" b="-3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311977822"/>
                  </a:ext>
                </a:extLst>
              </a:tr>
              <a:tr h="299961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流動資產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10000">
                          <a:schemeClr val="tx1">
                            <a:lumMod val="65000"/>
                            <a:lumOff val="35000"/>
                          </a:schemeClr>
                        </a:gs>
                        <a:gs pos="100000">
                          <a:schemeClr val="accent3">
                            <a:lumMod val="60000"/>
                          </a:schemeClr>
                        </a:gs>
                      </a:gsLst>
                      <a:path path="circle">
                        <a:fillToRect l="50000" t="130000" r="50000" b="-3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                          </a:t>
                      </a: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1,450,934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                          </a:t>
                      </a: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1,395,775 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06701579"/>
                  </a:ext>
                </a:extLst>
              </a:tr>
              <a:tr h="2999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</a:t>
                      </a:r>
                      <a:r>
                        <a:rPr lang="zh-TW" altLang="en-US" sz="1200" b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現金及約當現金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10000">
                          <a:schemeClr val="tx1">
                            <a:lumMod val="65000"/>
                            <a:lumOff val="35000"/>
                          </a:schemeClr>
                        </a:gs>
                        <a:gs pos="100000">
                          <a:schemeClr val="accent3">
                            <a:lumMod val="60000"/>
                          </a:schemeClr>
                        </a:gs>
                      </a:gsLst>
                      <a:path path="circle">
                        <a:fillToRect l="50000" t="130000" r="50000" b="-3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                             </a:t>
                      </a: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251,301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                             </a:t>
                      </a: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445,013 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36576243"/>
                  </a:ext>
                </a:extLst>
              </a:tr>
              <a:tr h="2999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</a:t>
                      </a:r>
                      <a:r>
                        <a:rPr lang="zh-TW" altLang="en-US" sz="1200" b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流動性金融資產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10000">
                          <a:schemeClr val="tx1">
                            <a:lumMod val="65000"/>
                            <a:lumOff val="35000"/>
                          </a:schemeClr>
                        </a:gs>
                        <a:gs pos="100000">
                          <a:schemeClr val="accent3">
                            <a:lumMod val="60000"/>
                          </a:schemeClr>
                        </a:gs>
                      </a:gsLst>
                      <a:path path="circle">
                        <a:fillToRect l="50000" t="130000" r="50000" b="-3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                             </a:t>
                      </a: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339,234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                             </a:t>
                      </a: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145,147 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79543816"/>
                  </a:ext>
                </a:extLst>
              </a:tr>
              <a:tr h="2999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</a:t>
                      </a:r>
                      <a:r>
                        <a:rPr lang="zh-TW" altLang="en-US" sz="1200" b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應收票據及帳款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10000">
                          <a:schemeClr val="tx1">
                            <a:lumMod val="65000"/>
                            <a:lumOff val="35000"/>
                          </a:schemeClr>
                        </a:gs>
                        <a:gs pos="100000">
                          <a:schemeClr val="accent3">
                            <a:lumMod val="60000"/>
                          </a:schemeClr>
                        </a:gs>
                      </a:gsLst>
                      <a:path path="circle">
                        <a:fillToRect l="50000" t="130000" r="50000" b="-3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                             </a:t>
                      </a: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312,866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                             </a:t>
                      </a: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282,964 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62644282"/>
                  </a:ext>
                </a:extLst>
              </a:tr>
              <a:tr h="2999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</a:t>
                      </a:r>
                      <a:r>
                        <a:rPr lang="zh-TW" altLang="en-US" sz="1200" b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存貨淨額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10000">
                          <a:schemeClr val="tx1">
                            <a:lumMod val="65000"/>
                            <a:lumOff val="35000"/>
                          </a:schemeClr>
                        </a:gs>
                        <a:gs pos="100000">
                          <a:schemeClr val="accent3">
                            <a:lumMod val="60000"/>
                          </a:schemeClr>
                        </a:gs>
                      </a:gsLst>
                      <a:path path="circle">
                        <a:fillToRect l="50000" t="130000" r="50000" b="-3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                             </a:t>
                      </a: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527,026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                             </a:t>
                      </a: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475,777 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776395"/>
                  </a:ext>
                </a:extLst>
              </a:tr>
              <a:tr h="2999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</a:t>
                      </a:r>
                      <a:r>
                        <a:rPr lang="zh-TW" altLang="en-US" sz="1200" b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其他流動資產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10000">
                          <a:schemeClr val="tx1">
                            <a:lumMod val="65000"/>
                            <a:lumOff val="35000"/>
                          </a:schemeClr>
                        </a:gs>
                        <a:gs pos="100000">
                          <a:schemeClr val="accent3">
                            <a:lumMod val="60000"/>
                          </a:schemeClr>
                        </a:gs>
                      </a:gsLst>
                      <a:path path="circle">
                        <a:fillToRect l="50000" t="130000" r="50000" b="-3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                               </a:t>
                      </a: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20,507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                               </a:t>
                      </a: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46,874 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87747833"/>
                  </a:ext>
                </a:extLst>
              </a:tr>
              <a:tr h="299961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非流動資產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10000">
                          <a:schemeClr val="tx1">
                            <a:lumMod val="65000"/>
                            <a:lumOff val="35000"/>
                          </a:schemeClr>
                        </a:gs>
                        <a:gs pos="100000">
                          <a:schemeClr val="accent3">
                            <a:lumMod val="60000"/>
                          </a:schemeClr>
                        </a:gs>
                      </a:gsLst>
                      <a:path path="circle">
                        <a:fillToRect l="50000" t="130000" r="50000" b="-3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                          </a:t>
                      </a: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1,064,172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                             </a:t>
                      </a: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965,202 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418876022"/>
                  </a:ext>
                </a:extLst>
              </a:tr>
              <a:tr h="299961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資產合計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10000">
                          <a:schemeClr val="tx1">
                            <a:lumMod val="65000"/>
                            <a:lumOff val="35000"/>
                          </a:schemeClr>
                        </a:gs>
                        <a:gs pos="100000">
                          <a:schemeClr val="accent3">
                            <a:lumMod val="60000"/>
                          </a:schemeClr>
                        </a:gs>
                      </a:gsLst>
                      <a:path path="circle">
                        <a:fillToRect l="50000" t="130000" r="50000" b="-3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                          </a:t>
                      </a: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2,515,106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                          </a:t>
                      </a: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2,360,977 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81224650"/>
                  </a:ext>
                </a:extLst>
              </a:tr>
              <a:tr h="299961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10000">
                          <a:schemeClr val="tx1">
                            <a:lumMod val="65000"/>
                            <a:lumOff val="35000"/>
                          </a:schemeClr>
                        </a:gs>
                        <a:gs pos="100000">
                          <a:schemeClr val="accent3">
                            <a:lumMod val="60000"/>
                          </a:schemeClr>
                        </a:gs>
                      </a:gsLst>
                      <a:path path="circle">
                        <a:fillToRect l="50000" t="130000" r="50000" b="-3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69473371"/>
                  </a:ext>
                </a:extLst>
              </a:tr>
              <a:tr h="299961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流動負債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10000">
                          <a:schemeClr val="tx1">
                            <a:lumMod val="65000"/>
                            <a:lumOff val="35000"/>
                          </a:schemeClr>
                        </a:gs>
                        <a:gs pos="100000">
                          <a:schemeClr val="accent3">
                            <a:lumMod val="60000"/>
                          </a:schemeClr>
                        </a:gs>
                      </a:gsLst>
                      <a:path path="circle">
                        <a:fillToRect l="50000" t="130000" r="50000" b="-3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                             </a:t>
                      </a: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247,524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                             </a:t>
                      </a: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246,156 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64360091"/>
                  </a:ext>
                </a:extLst>
              </a:tr>
              <a:tr h="299961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非流動負債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10000">
                          <a:schemeClr val="tx1">
                            <a:lumMod val="65000"/>
                            <a:lumOff val="35000"/>
                          </a:schemeClr>
                        </a:gs>
                        <a:gs pos="100000">
                          <a:schemeClr val="accent3">
                            <a:lumMod val="60000"/>
                          </a:schemeClr>
                        </a:gs>
                      </a:gsLst>
                      <a:path path="circle">
                        <a:fillToRect l="50000" t="130000" r="50000" b="-3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                               </a:t>
                      </a: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52,179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                               </a:t>
                      </a: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57,281 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8421416"/>
                  </a:ext>
                </a:extLst>
              </a:tr>
              <a:tr h="299961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負債合計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10000">
                          <a:schemeClr val="tx1">
                            <a:lumMod val="65000"/>
                            <a:lumOff val="35000"/>
                          </a:schemeClr>
                        </a:gs>
                        <a:gs pos="100000">
                          <a:schemeClr val="accent3">
                            <a:lumMod val="60000"/>
                          </a:schemeClr>
                        </a:gs>
                      </a:gsLst>
                      <a:path path="circle">
                        <a:fillToRect l="50000" t="130000" r="50000" b="-3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                             </a:t>
                      </a: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299,703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                             </a:t>
                      </a: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303,437 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55682913"/>
                  </a:ext>
                </a:extLst>
              </a:tr>
              <a:tr h="299961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10000">
                          <a:schemeClr val="tx1">
                            <a:lumMod val="65000"/>
                            <a:lumOff val="35000"/>
                          </a:schemeClr>
                        </a:gs>
                        <a:gs pos="100000">
                          <a:schemeClr val="accent3">
                            <a:lumMod val="60000"/>
                          </a:schemeClr>
                        </a:gs>
                      </a:gsLst>
                      <a:path path="circle">
                        <a:fillToRect l="50000" t="130000" r="50000" b="-3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5662473"/>
                  </a:ext>
                </a:extLst>
              </a:tr>
              <a:tr h="299961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股本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10000">
                          <a:schemeClr val="tx1">
                            <a:lumMod val="65000"/>
                            <a:lumOff val="35000"/>
                          </a:schemeClr>
                        </a:gs>
                        <a:gs pos="100000">
                          <a:schemeClr val="accent3">
                            <a:lumMod val="60000"/>
                          </a:schemeClr>
                        </a:gs>
                      </a:gsLst>
                      <a:path path="circle">
                        <a:fillToRect l="50000" t="130000" r="50000" b="-3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                          </a:t>
                      </a: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1,809,437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                          </a:t>
                      </a: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1,809,437 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82012381"/>
                  </a:ext>
                </a:extLst>
              </a:tr>
              <a:tr h="299961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母公司業主權益合計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10000">
                          <a:schemeClr val="tx1">
                            <a:lumMod val="65000"/>
                            <a:lumOff val="35000"/>
                          </a:schemeClr>
                        </a:gs>
                        <a:gs pos="100000">
                          <a:schemeClr val="accent3">
                            <a:lumMod val="60000"/>
                          </a:schemeClr>
                        </a:gs>
                      </a:gsLst>
                      <a:path path="circle">
                        <a:fillToRect l="50000" t="130000" r="50000" b="-3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                          </a:t>
                      </a: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2,047,743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                          </a:t>
                      </a: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1,866,959 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46640854"/>
                  </a:ext>
                </a:extLst>
              </a:tr>
              <a:tr h="299961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非控制權益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10000">
                          <a:schemeClr val="tx1">
                            <a:lumMod val="65000"/>
                            <a:lumOff val="35000"/>
                          </a:schemeClr>
                        </a:gs>
                        <a:gs pos="100000">
                          <a:schemeClr val="accent3">
                            <a:lumMod val="60000"/>
                          </a:schemeClr>
                        </a:gs>
                      </a:gsLst>
                      <a:path path="circle">
                        <a:fillToRect l="50000" t="130000" r="50000" b="-3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                             </a:t>
                      </a: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167,660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                             </a:t>
                      </a: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190,581 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21548700"/>
                  </a:ext>
                </a:extLst>
              </a:tr>
              <a:tr h="299961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股東權益合計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10000">
                          <a:schemeClr val="tx1">
                            <a:lumMod val="65000"/>
                            <a:lumOff val="35000"/>
                          </a:schemeClr>
                        </a:gs>
                        <a:gs pos="100000">
                          <a:schemeClr val="accent3">
                            <a:lumMod val="60000"/>
                          </a:schemeClr>
                        </a:gs>
                      </a:gsLst>
                      <a:path path="circle">
                        <a:fillToRect l="50000" t="130000" r="50000" b="-3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                          </a:t>
                      </a: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2,215,403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                          </a:t>
                      </a: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2,057,540 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186602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3104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20224E68-263C-497B-BC28-12AD601A3D27}"/>
              </a:ext>
            </a:extLst>
          </p:cNvPr>
          <p:cNvSpPr txBox="1">
            <a:spLocks noChangeArrowheads="1"/>
          </p:cNvSpPr>
          <p:nvPr/>
        </p:nvSpPr>
        <p:spPr>
          <a:xfrm>
            <a:off x="561314" y="358983"/>
            <a:ext cx="7799388" cy="6111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defTabSz="864017">
              <a:lnSpc>
                <a:spcPct val="90000"/>
              </a:lnSpc>
              <a:spcBef>
                <a:spcPct val="0"/>
              </a:spcBef>
              <a:buNone/>
              <a:defRPr kumimoji="1" sz="2800" b="1" kern="0">
                <a:solidFill>
                  <a:srgbClr val="A01E7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  <a:cs typeface="Arial" pitchFamily="34" charset="0"/>
              </a:defRPr>
            </a:lvl1pPr>
          </a:lstStyle>
          <a:p>
            <a:r>
              <a:rPr lang="zh-TW" altLang="en-US" dirty="0"/>
              <a:t>普誠營收分類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3DA5FEEC-A848-40F0-8656-F8CEC2551373}"/>
              </a:ext>
            </a:extLst>
          </p:cNvPr>
          <p:cNvSpPr txBox="1"/>
          <p:nvPr/>
        </p:nvSpPr>
        <p:spPr>
          <a:xfrm>
            <a:off x="647647" y="970170"/>
            <a:ext cx="7626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普誠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2024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合併營收為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NT$770,115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仟元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啓臣營收不計入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/>
          </p:nvPr>
        </p:nvGraphicFramePr>
        <p:xfrm>
          <a:off x="561315" y="1581357"/>
          <a:ext cx="5369702" cy="3529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1484851" y="3833769"/>
            <a:ext cx="4530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00" dirty="0" smtClean="0"/>
              <a:t>23%</a:t>
            </a:r>
            <a:endParaRPr lang="zh-TW" altLang="en-US" sz="10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1526795" y="3659786"/>
            <a:ext cx="4530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00" dirty="0" smtClean="0"/>
              <a:t>5%</a:t>
            </a:r>
            <a:endParaRPr lang="zh-TW" altLang="en-US" sz="10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1484851" y="3459245"/>
            <a:ext cx="4530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00" dirty="0" smtClean="0"/>
              <a:t>27%</a:t>
            </a:r>
            <a:endParaRPr lang="zh-TW" altLang="en-US" sz="10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2407640" y="4079990"/>
            <a:ext cx="4613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00" dirty="0" smtClean="0"/>
              <a:t>48%</a:t>
            </a:r>
            <a:endParaRPr lang="zh-TW" altLang="en-US" sz="10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2403071" y="3511043"/>
            <a:ext cx="4613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00" dirty="0" smtClean="0"/>
              <a:t>26%</a:t>
            </a:r>
            <a:endParaRPr lang="zh-TW" altLang="en-US" sz="10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2432432" y="3248167"/>
            <a:ext cx="4026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00" dirty="0" smtClean="0"/>
              <a:t>6%</a:t>
            </a:r>
            <a:endParaRPr lang="zh-TW" altLang="en-US" sz="10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2407640" y="3053745"/>
            <a:ext cx="5956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00" dirty="0" smtClean="0"/>
              <a:t>20%</a:t>
            </a:r>
            <a:endParaRPr lang="zh-TW" altLang="en-US" sz="1000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3329681" y="3644740"/>
            <a:ext cx="4530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00" dirty="0" smtClean="0"/>
              <a:t>66%</a:t>
            </a:r>
            <a:endParaRPr lang="zh-TW" altLang="en-US" sz="10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3327364" y="2710431"/>
            <a:ext cx="5117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00" dirty="0" smtClean="0"/>
              <a:t>17%</a:t>
            </a:r>
            <a:endParaRPr lang="zh-TW" altLang="en-US" sz="1000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3366244" y="2481782"/>
            <a:ext cx="5452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00" dirty="0" smtClean="0"/>
              <a:t>7%</a:t>
            </a:r>
            <a:endParaRPr lang="zh-TW" altLang="en-US" sz="1000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4211273" y="3782897"/>
            <a:ext cx="4194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00" dirty="0" smtClean="0"/>
              <a:t>70%</a:t>
            </a:r>
            <a:endParaRPr lang="zh-TW" altLang="en-US" sz="1000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4211273" y="3022977"/>
            <a:ext cx="4194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00" dirty="0" smtClean="0"/>
              <a:t>18%</a:t>
            </a:r>
            <a:endParaRPr lang="zh-TW" altLang="en-US" sz="1000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4280644" y="2794328"/>
            <a:ext cx="3607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00" dirty="0" smtClean="0"/>
              <a:t>4%</a:t>
            </a:r>
            <a:endParaRPr lang="zh-TW" altLang="en-US" sz="1000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4280644" y="2662431"/>
            <a:ext cx="3607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00" dirty="0" smtClean="0"/>
              <a:t>8%</a:t>
            </a:r>
            <a:endParaRPr lang="zh-TW" altLang="en-US" sz="1000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5117284" y="4203100"/>
            <a:ext cx="4865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00" dirty="0" smtClean="0"/>
              <a:t>42%</a:t>
            </a:r>
            <a:endParaRPr lang="zh-TW" altLang="en-US" sz="1000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5117284" y="3828576"/>
            <a:ext cx="4865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00" dirty="0" smtClean="0"/>
              <a:t>33%</a:t>
            </a:r>
            <a:endParaRPr lang="zh-TW" altLang="en-US" sz="1000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5117284" y="3582355"/>
            <a:ext cx="4865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00" dirty="0" smtClean="0"/>
              <a:t>12%</a:t>
            </a:r>
            <a:endParaRPr lang="zh-TW" altLang="en-US" sz="1000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5117284" y="3424936"/>
            <a:ext cx="4865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00" dirty="0" smtClean="0"/>
              <a:t>13%</a:t>
            </a:r>
            <a:endParaRPr lang="zh-TW" altLang="en-US" sz="1000" dirty="0"/>
          </a:p>
        </p:txBody>
      </p:sp>
      <p:graphicFrame>
        <p:nvGraphicFramePr>
          <p:cNvPr id="27" name="圖表 26"/>
          <p:cNvGraphicFramePr>
            <a:graphicFrameLocks/>
          </p:cNvGraphicFramePr>
          <p:nvPr>
            <p:extLst/>
          </p:nvPr>
        </p:nvGraphicFramePr>
        <p:xfrm>
          <a:off x="6123962" y="1581357"/>
          <a:ext cx="5025007" cy="3548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8" name="文字方塊 27"/>
          <p:cNvSpPr txBox="1"/>
          <p:nvPr/>
        </p:nvSpPr>
        <p:spPr>
          <a:xfrm>
            <a:off x="6981134" y="4208981"/>
            <a:ext cx="4949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00" dirty="0" smtClean="0"/>
              <a:t>33%</a:t>
            </a:r>
            <a:endParaRPr lang="zh-TW" altLang="en-US" sz="1000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6981134" y="3828576"/>
            <a:ext cx="4949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00" dirty="0" smtClean="0"/>
              <a:t>52%</a:t>
            </a:r>
            <a:endParaRPr lang="zh-TW" altLang="en-US" sz="1000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6981133" y="3459245"/>
            <a:ext cx="5773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00" dirty="0" smtClean="0"/>
              <a:t>15%</a:t>
            </a:r>
            <a:endParaRPr lang="zh-TW" altLang="en-US" sz="1000" dirty="0"/>
          </a:p>
        </p:txBody>
      </p:sp>
      <p:sp>
        <p:nvSpPr>
          <p:cNvPr id="31" name="文字方塊 30"/>
          <p:cNvSpPr txBox="1"/>
          <p:nvPr/>
        </p:nvSpPr>
        <p:spPr>
          <a:xfrm>
            <a:off x="7877262" y="4203100"/>
            <a:ext cx="4834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00" dirty="0" smtClean="0"/>
              <a:t>37%</a:t>
            </a:r>
            <a:endParaRPr lang="zh-TW" altLang="en-US" sz="1000" dirty="0"/>
          </a:p>
        </p:txBody>
      </p:sp>
      <p:sp>
        <p:nvSpPr>
          <p:cNvPr id="32" name="文字方塊 31"/>
          <p:cNvSpPr txBox="1"/>
          <p:nvPr/>
        </p:nvSpPr>
        <p:spPr>
          <a:xfrm>
            <a:off x="7877262" y="3494388"/>
            <a:ext cx="4834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00" dirty="0" smtClean="0"/>
              <a:t>48%</a:t>
            </a:r>
            <a:endParaRPr lang="zh-TW" altLang="en-US" sz="1000" dirty="0"/>
          </a:p>
        </p:txBody>
      </p:sp>
      <p:sp>
        <p:nvSpPr>
          <p:cNvPr id="33" name="文字方塊 32"/>
          <p:cNvSpPr txBox="1"/>
          <p:nvPr/>
        </p:nvSpPr>
        <p:spPr>
          <a:xfrm>
            <a:off x="7877262" y="3040549"/>
            <a:ext cx="4834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00" dirty="0" smtClean="0"/>
              <a:t>15%</a:t>
            </a:r>
            <a:endParaRPr lang="zh-TW" altLang="en-US" sz="1000" dirty="0"/>
          </a:p>
        </p:txBody>
      </p:sp>
      <p:sp>
        <p:nvSpPr>
          <p:cNvPr id="34" name="文字方塊 33"/>
          <p:cNvSpPr txBox="1"/>
          <p:nvPr/>
        </p:nvSpPr>
        <p:spPr>
          <a:xfrm>
            <a:off x="8707772" y="3906008"/>
            <a:ext cx="4865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00" dirty="0" smtClean="0"/>
              <a:t>55%</a:t>
            </a:r>
            <a:endParaRPr lang="zh-TW" altLang="en-US" sz="1000" dirty="0"/>
          </a:p>
        </p:txBody>
      </p:sp>
      <p:sp>
        <p:nvSpPr>
          <p:cNvPr id="35" name="文字方塊 34"/>
          <p:cNvSpPr txBox="1"/>
          <p:nvPr/>
        </p:nvSpPr>
        <p:spPr>
          <a:xfrm>
            <a:off x="8707772" y="2794328"/>
            <a:ext cx="5536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00" dirty="0" smtClean="0"/>
              <a:t>34%</a:t>
            </a:r>
            <a:endParaRPr lang="zh-TW" altLang="en-US" sz="1000" dirty="0"/>
          </a:p>
        </p:txBody>
      </p:sp>
      <p:sp>
        <p:nvSpPr>
          <p:cNvPr id="36" name="文字方塊 35"/>
          <p:cNvSpPr txBox="1"/>
          <p:nvPr/>
        </p:nvSpPr>
        <p:spPr>
          <a:xfrm>
            <a:off x="8707772" y="2306972"/>
            <a:ext cx="4865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00" dirty="0" smtClean="0"/>
              <a:t>11%</a:t>
            </a:r>
            <a:endParaRPr lang="zh-TW" altLang="en-US" sz="1000" dirty="0"/>
          </a:p>
        </p:txBody>
      </p:sp>
      <p:sp>
        <p:nvSpPr>
          <p:cNvPr id="37" name="文字方塊 36"/>
          <p:cNvSpPr txBox="1"/>
          <p:nvPr/>
        </p:nvSpPr>
        <p:spPr>
          <a:xfrm>
            <a:off x="9555061" y="3828576"/>
            <a:ext cx="5048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00" dirty="0" smtClean="0"/>
              <a:t>66%</a:t>
            </a:r>
            <a:endParaRPr lang="zh-TW" altLang="en-US" sz="1000" dirty="0"/>
          </a:p>
        </p:txBody>
      </p:sp>
      <p:sp>
        <p:nvSpPr>
          <p:cNvPr id="38" name="文字方塊 37"/>
          <p:cNvSpPr txBox="1"/>
          <p:nvPr/>
        </p:nvSpPr>
        <p:spPr>
          <a:xfrm>
            <a:off x="9555061" y="3022977"/>
            <a:ext cx="4362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00" dirty="0" smtClean="0"/>
              <a:t>24%</a:t>
            </a:r>
            <a:endParaRPr lang="zh-TW" altLang="en-US" sz="1000" dirty="0"/>
          </a:p>
        </p:txBody>
      </p:sp>
      <p:sp>
        <p:nvSpPr>
          <p:cNvPr id="39" name="文字方塊 38"/>
          <p:cNvSpPr txBox="1"/>
          <p:nvPr/>
        </p:nvSpPr>
        <p:spPr>
          <a:xfrm>
            <a:off x="9555061" y="2701646"/>
            <a:ext cx="4362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00" dirty="0" smtClean="0"/>
              <a:t>10%</a:t>
            </a:r>
            <a:endParaRPr lang="zh-TW" altLang="en-US" sz="1000" dirty="0"/>
          </a:p>
        </p:txBody>
      </p:sp>
      <p:sp>
        <p:nvSpPr>
          <p:cNvPr id="40" name="文字方塊 39"/>
          <p:cNvSpPr txBox="1"/>
          <p:nvPr/>
        </p:nvSpPr>
        <p:spPr>
          <a:xfrm>
            <a:off x="10419127" y="4326211"/>
            <a:ext cx="4781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00" dirty="0" smtClean="0"/>
              <a:t>27%</a:t>
            </a:r>
            <a:endParaRPr lang="zh-TW" altLang="en-US" sz="1000" dirty="0"/>
          </a:p>
        </p:txBody>
      </p:sp>
      <p:sp>
        <p:nvSpPr>
          <p:cNvPr id="41" name="文字方塊 40"/>
          <p:cNvSpPr txBox="1"/>
          <p:nvPr/>
        </p:nvSpPr>
        <p:spPr>
          <a:xfrm>
            <a:off x="10419127" y="3828576"/>
            <a:ext cx="4781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00" dirty="0" smtClean="0"/>
              <a:t>59%</a:t>
            </a:r>
            <a:endParaRPr lang="zh-TW" altLang="en-US" sz="1000" dirty="0"/>
          </a:p>
        </p:txBody>
      </p:sp>
      <p:sp>
        <p:nvSpPr>
          <p:cNvPr id="42" name="文字方塊 41"/>
          <p:cNvSpPr txBox="1"/>
          <p:nvPr/>
        </p:nvSpPr>
        <p:spPr>
          <a:xfrm>
            <a:off x="10419127" y="3462226"/>
            <a:ext cx="5536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00" dirty="0" smtClean="0"/>
              <a:t>14%</a:t>
            </a:r>
            <a:endParaRPr lang="zh-TW" altLang="en-US" sz="10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647646" y="1501629"/>
            <a:ext cx="14496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 smtClean="0">
                <a:latin typeface="+mn-ea"/>
              </a:rPr>
              <a:t>單位：新台幣仟元</a:t>
            </a:r>
            <a:endParaRPr lang="zh-TW" altLang="en-US" sz="1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80609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D64F3664FYIV | Renesas Electronics 16 位微控制器| Avnet Asia Pacific">
            <a:extLst>
              <a:ext uri="{FF2B5EF4-FFF2-40B4-BE49-F238E27FC236}">
                <a16:creationId xmlns:a16="http://schemas.microsoft.com/office/drawing/2014/main" id="{31ED751F-A8A7-DE65-D38D-AAC75C6D5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815" y="4665232"/>
            <a:ext cx="2278326" cy="170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ow to extend the life of Printhead on an Inkjet Printer? - Extra Parts,  Inc.">
            <a:extLst>
              <a:ext uri="{FF2B5EF4-FFF2-40B4-BE49-F238E27FC236}">
                <a16:creationId xmlns:a16="http://schemas.microsoft.com/office/drawing/2014/main" id="{BEA8AD72-0169-D8FE-EB16-78FC0503D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771" y="3875309"/>
            <a:ext cx="1737361" cy="130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圖片 33">
            <a:extLst>
              <a:ext uri="{FF2B5EF4-FFF2-40B4-BE49-F238E27FC236}">
                <a16:creationId xmlns:a16="http://schemas.microsoft.com/office/drawing/2014/main" id="{67F8B2E8-9D47-43A0-82A6-316C1ED91D2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45" t="4644" r="35"/>
          <a:stretch>
            <a:fillRect/>
          </a:stretch>
        </p:blipFill>
        <p:spPr>
          <a:xfrm>
            <a:off x="2409692" y="3833020"/>
            <a:ext cx="1643415" cy="1257315"/>
          </a:xfrm>
          <a:custGeom>
            <a:avLst/>
            <a:gdLst>
              <a:gd name="connsiteX0" fmla="*/ 1884857 w 3769714"/>
              <a:gd name="connsiteY0" fmla="*/ 0 h 3103358"/>
              <a:gd name="connsiteX1" fmla="*/ 3769714 w 3769714"/>
              <a:gd name="connsiteY1" fmla="*/ 1704079 h 3103358"/>
              <a:gd name="connsiteX2" fmla="*/ 3083801 w 3769714"/>
              <a:gd name="connsiteY2" fmla="*/ 3019029 h 3103358"/>
              <a:gd name="connsiteX3" fmla="*/ 2959067 w 3769714"/>
              <a:gd name="connsiteY3" fmla="*/ 3103358 h 3103358"/>
              <a:gd name="connsiteX4" fmla="*/ 810648 w 3769714"/>
              <a:gd name="connsiteY4" fmla="*/ 3103358 h 3103358"/>
              <a:gd name="connsiteX5" fmla="*/ 685913 w 3769714"/>
              <a:gd name="connsiteY5" fmla="*/ 3019029 h 3103358"/>
              <a:gd name="connsiteX6" fmla="*/ 0 w 3769714"/>
              <a:gd name="connsiteY6" fmla="*/ 1704079 h 3103358"/>
              <a:gd name="connsiteX7" fmla="*/ 1884857 w 3769714"/>
              <a:gd name="connsiteY7" fmla="*/ 0 h 3103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69714" h="3103358">
                <a:moveTo>
                  <a:pt x="1884857" y="0"/>
                </a:moveTo>
                <a:cubicBezTo>
                  <a:pt x="2925835" y="0"/>
                  <a:pt x="3769714" y="762942"/>
                  <a:pt x="3769714" y="1704079"/>
                </a:cubicBezTo>
                <a:cubicBezTo>
                  <a:pt x="3769714" y="2233469"/>
                  <a:pt x="3502706" y="2706476"/>
                  <a:pt x="3083801" y="3019029"/>
                </a:cubicBezTo>
                <a:lnTo>
                  <a:pt x="2959067" y="3103358"/>
                </a:lnTo>
                <a:lnTo>
                  <a:pt x="810648" y="3103358"/>
                </a:lnTo>
                <a:lnTo>
                  <a:pt x="685913" y="3019029"/>
                </a:lnTo>
                <a:cubicBezTo>
                  <a:pt x="267009" y="2706476"/>
                  <a:pt x="0" y="2233469"/>
                  <a:pt x="0" y="1704079"/>
                </a:cubicBezTo>
                <a:cubicBezTo>
                  <a:pt x="0" y="762942"/>
                  <a:pt x="843879" y="0"/>
                  <a:pt x="1884857" y="0"/>
                </a:cubicBezTo>
                <a:close/>
              </a:path>
            </a:pathLst>
          </a:custGeom>
        </p:spPr>
      </p:pic>
      <p:pic>
        <p:nvPicPr>
          <p:cNvPr id="1026" name="Picture 2" descr="液晶屏中TN、STN、TFT 三种液晶显示方案的工作原理介绍">
            <a:extLst>
              <a:ext uri="{FF2B5EF4-FFF2-40B4-BE49-F238E27FC236}">
                <a16:creationId xmlns:a16="http://schemas.microsoft.com/office/drawing/2014/main" id="{A58AC350-113C-AA76-11C9-FFB7FBF29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256" y="838308"/>
            <a:ext cx="2170695" cy="1331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42A81511-5E40-42DF-89F9-6D31AE56BDD4}"/>
              </a:ext>
            </a:extLst>
          </p:cNvPr>
          <p:cNvSpPr txBox="1">
            <a:spLocks/>
          </p:cNvSpPr>
          <p:nvPr/>
        </p:nvSpPr>
        <p:spPr>
          <a:xfrm>
            <a:off x="512064" y="285302"/>
            <a:ext cx="7799388" cy="6111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defTabSz="864017">
              <a:lnSpc>
                <a:spcPct val="90000"/>
              </a:lnSpc>
              <a:spcBef>
                <a:spcPct val="0"/>
              </a:spcBef>
              <a:buNone/>
              <a:defRPr kumimoji="1" sz="2800" b="1" kern="0">
                <a:solidFill>
                  <a:srgbClr val="A01E7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  <a:cs typeface="Arial" pitchFamily="34" charset="0"/>
              </a:defRPr>
            </a:lvl1pPr>
          </a:lstStyle>
          <a:p>
            <a:r>
              <a:rPr lang="zh-TW" altLang="en-US" dirty="0"/>
              <a:t>普誠產品線</a:t>
            </a:r>
          </a:p>
        </p:txBody>
      </p:sp>
      <p:sp>
        <p:nvSpPr>
          <p:cNvPr id="19" name="任意多边形 15">
            <a:extLst>
              <a:ext uri="{FF2B5EF4-FFF2-40B4-BE49-F238E27FC236}">
                <a16:creationId xmlns:a16="http://schemas.microsoft.com/office/drawing/2014/main" id="{A1604932-A412-4301-8198-96BF148CEE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0575" y="1550126"/>
            <a:ext cx="4342401" cy="1674128"/>
          </a:xfrm>
          <a:custGeom>
            <a:avLst/>
            <a:gdLst>
              <a:gd name="T0" fmla="*/ 4963098 w 4963098"/>
              <a:gd name="T1" fmla="*/ 0 h 1676733"/>
              <a:gd name="T2" fmla="*/ 4963098 w 4963098"/>
              <a:gd name="T3" fmla="*/ 529569 h 1676733"/>
              <a:gd name="T4" fmla="*/ 4904851 w 4963098"/>
              <a:gd name="T5" fmla="*/ 532510 h 1676733"/>
              <a:gd name="T6" fmla="*/ 3822718 w 4963098"/>
              <a:gd name="T7" fmla="*/ 1614644 h 1676733"/>
              <a:gd name="T8" fmla="*/ 3819744 w 4963098"/>
              <a:gd name="T9" fmla="*/ 1673539 h 1676733"/>
              <a:gd name="T10" fmla="*/ 3461656 w 4963098"/>
              <a:gd name="T11" fmla="*/ 1673539 h 1676733"/>
              <a:gd name="T12" fmla="*/ 3461656 w 4963098"/>
              <a:gd name="T13" fmla="*/ 1676733 h 1676733"/>
              <a:gd name="T14" fmla="*/ 0 w 4963098"/>
              <a:gd name="T15" fmla="*/ 1676733 h 1676733"/>
              <a:gd name="T16" fmla="*/ 0 w 4963098"/>
              <a:gd name="T17" fmla="*/ 1210789 h 1676733"/>
              <a:gd name="T18" fmla="*/ 3317336 w 4963098"/>
              <a:gd name="T19" fmla="*/ 1210789 h 1676733"/>
              <a:gd name="T20" fmla="*/ 3397184 w 4963098"/>
              <a:gd name="T21" fmla="*/ 997304 h 1676733"/>
              <a:gd name="T22" fmla="*/ 4798481 w 4963098"/>
              <a:gd name="T23" fmla="*/ 8312 h 167673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963098"/>
              <a:gd name="T37" fmla="*/ 0 h 1676733"/>
              <a:gd name="T38" fmla="*/ 4963098 w 4963098"/>
              <a:gd name="T39" fmla="*/ 1676733 h 167673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963098" h="1676733">
                <a:moveTo>
                  <a:pt x="4963098" y="0"/>
                </a:moveTo>
                <a:lnTo>
                  <a:pt x="4963098" y="529569"/>
                </a:lnTo>
                <a:lnTo>
                  <a:pt x="4904851" y="532510"/>
                </a:lnTo>
                <a:cubicBezTo>
                  <a:pt x="4334273" y="590456"/>
                  <a:pt x="3880663" y="1044066"/>
                  <a:pt x="3822718" y="1614644"/>
                </a:cubicBezTo>
                <a:lnTo>
                  <a:pt x="3819744" y="1673539"/>
                </a:lnTo>
                <a:lnTo>
                  <a:pt x="3461656" y="1673539"/>
                </a:lnTo>
                <a:lnTo>
                  <a:pt x="3461656" y="1676733"/>
                </a:lnTo>
                <a:lnTo>
                  <a:pt x="0" y="1676733"/>
                </a:lnTo>
                <a:lnTo>
                  <a:pt x="0" y="1210789"/>
                </a:lnTo>
                <a:lnTo>
                  <a:pt x="3317336" y="1210789"/>
                </a:lnTo>
                <a:lnTo>
                  <a:pt x="3397184" y="997304"/>
                </a:lnTo>
                <a:cubicBezTo>
                  <a:pt x="3653890" y="458266"/>
                  <a:pt x="4178296" y="71296"/>
                  <a:pt x="4798481" y="8312"/>
                </a:cubicBezTo>
                <a:close/>
              </a:path>
            </a:pathLst>
          </a:custGeom>
          <a:solidFill>
            <a:srgbClr val="889DA4">
              <a:alpha val="34000"/>
            </a:srgbClr>
          </a:solidFill>
          <a:ln w="12700" cap="flat" cmpd="sng">
            <a:noFill/>
            <a:bevel/>
            <a:headEnd/>
            <a:tailEnd/>
          </a:ln>
        </p:spPr>
        <p:txBody>
          <a:bodyPr lIns="68580" tIns="34290" rIns="68580" bIns="34290" anchor="ctr"/>
          <a:lstStyle/>
          <a:p>
            <a:pPr algn="ctr"/>
            <a:endParaRPr lang="zh-CN" altLang="zh-CN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微软雅黑"/>
              <a:sym typeface="Arial"/>
            </a:endParaRPr>
          </a:p>
        </p:txBody>
      </p:sp>
      <p:sp>
        <p:nvSpPr>
          <p:cNvPr id="20" name="任意多边形 18">
            <a:extLst>
              <a:ext uri="{FF2B5EF4-FFF2-40B4-BE49-F238E27FC236}">
                <a16:creationId xmlns:a16="http://schemas.microsoft.com/office/drawing/2014/main" id="{443A8C21-5C59-442F-800C-ADFA992F9BDE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180576" y="3300500"/>
            <a:ext cx="4342400" cy="1592516"/>
          </a:xfrm>
          <a:custGeom>
            <a:avLst/>
            <a:gdLst>
              <a:gd name="T0" fmla="*/ 3231680 w 4963097"/>
              <a:gd name="T1" fmla="*/ 1673539 h 1673539"/>
              <a:gd name="T2" fmla="*/ 3819743 w 4963097"/>
              <a:gd name="T3" fmla="*/ 1673539 h 1673539"/>
              <a:gd name="T4" fmla="*/ 3822717 w 4963097"/>
              <a:gd name="T5" fmla="*/ 1614644 h 1673539"/>
              <a:gd name="T6" fmla="*/ 4904850 w 4963097"/>
              <a:gd name="T7" fmla="*/ 532510 h 1673539"/>
              <a:gd name="T8" fmla="*/ 4963097 w 4963097"/>
              <a:gd name="T9" fmla="*/ 529569 h 1673539"/>
              <a:gd name="T10" fmla="*/ 4963097 w 4963097"/>
              <a:gd name="T11" fmla="*/ 0 h 1673539"/>
              <a:gd name="T12" fmla="*/ 4798480 w 4963097"/>
              <a:gd name="T13" fmla="*/ 8312 h 1673539"/>
              <a:gd name="T14" fmla="*/ 3397183 w 4963097"/>
              <a:gd name="T15" fmla="*/ 997304 h 1673539"/>
              <a:gd name="T16" fmla="*/ 3319938 w 4963097"/>
              <a:gd name="T17" fmla="*/ 1203828 h 1673539"/>
              <a:gd name="T18" fmla="*/ 0 w 4963097"/>
              <a:gd name="T19" fmla="*/ 1203828 h 1673539"/>
              <a:gd name="T20" fmla="*/ 0 w 4963097"/>
              <a:gd name="T21" fmla="*/ 1669772 h 1673539"/>
              <a:gd name="T22" fmla="*/ 3231859 w 4963097"/>
              <a:gd name="T23" fmla="*/ 1669772 h 167353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963097"/>
              <a:gd name="T37" fmla="*/ 0 h 1673539"/>
              <a:gd name="T38" fmla="*/ 4963097 w 4963097"/>
              <a:gd name="T39" fmla="*/ 1673539 h 167353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963097" h="1673539">
                <a:moveTo>
                  <a:pt x="3231680" y="1673539"/>
                </a:moveTo>
                <a:lnTo>
                  <a:pt x="3819743" y="1673539"/>
                </a:lnTo>
                <a:lnTo>
                  <a:pt x="3822717" y="1614644"/>
                </a:lnTo>
                <a:cubicBezTo>
                  <a:pt x="3880662" y="1044066"/>
                  <a:pt x="4334272" y="590456"/>
                  <a:pt x="4904850" y="532510"/>
                </a:cubicBezTo>
                <a:lnTo>
                  <a:pt x="4963097" y="529569"/>
                </a:lnTo>
                <a:lnTo>
                  <a:pt x="4963097" y="0"/>
                </a:lnTo>
                <a:lnTo>
                  <a:pt x="4798480" y="8312"/>
                </a:lnTo>
                <a:cubicBezTo>
                  <a:pt x="4178295" y="71296"/>
                  <a:pt x="3653889" y="458266"/>
                  <a:pt x="3397183" y="997304"/>
                </a:cubicBezTo>
                <a:lnTo>
                  <a:pt x="3319938" y="1203828"/>
                </a:lnTo>
                <a:lnTo>
                  <a:pt x="0" y="1203828"/>
                </a:lnTo>
                <a:lnTo>
                  <a:pt x="0" y="1669772"/>
                </a:lnTo>
                <a:lnTo>
                  <a:pt x="3231859" y="1669772"/>
                </a:lnTo>
                <a:close/>
              </a:path>
            </a:pathLst>
          </a:custGeom>
          <a:solidFill>
            <a:srgbClr val="A1B672">
              <a:alpha val="73333"/>
            </a:srgbClr>
          </a:solidFill>
          <a:ln w="12700" cap="flat" cmpd="sng">
            <a:noFill/>
            <a:bevel/>
            <a:headEnd/>
            <a:tailEnd/>
          </a:ln>
        </p:spPr>
        <p:txBody>
          <a:bodyPr lIns="68580" tIns="34290" rIns="68580" bIns="34290" anchor="ctr"/>
          <a:lstStyle/>
          <a:p>
            <a:pPr algn="ctr"/>
            <a:endParaRPr lang="zh-CN" altLang="zh-CN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微软雅黑"/>
              <a:sym typeface="Arial"/>
            </a:endParaRPr>
          </a:p>
        </p:txBody>
      </p:sp>
      <p:sp>
        <p:nvSpPr>
          <p:cNvPr id="21" name="任意多边形 18">
            <a:extLst>
              <a:ext uri="{FF2B5EF4-FFF2-40B4-BE49-F238E27FC236}">
                <a16:creationId xmlns:a16="http://schemas.microsoft.com/office/drawing/2014/main" id="{074EF33D-6FD4-4861-8D06-9FF6D8B16439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6087844" y="1550126"/>
            <a:ext cx="4342407" cy="1672340"/>
          </a:xfrm>
          <a:custGeom>
            <a:avLst/>
            <a:gdLst>
              <a:gd name="T0" fmla="*/ 3231680 w 4963097"/>
              <a:gd name="T1" fmla="*/ 1673539 h 1673539"/>
              <a:gd name="T2" fmla="*/ 3819743 w 4963097"/>
              <a:gd name="T3" fmla="*/ 1673539 h 1673539"/>
              <a:gd name="T4" fmla="*/ 3822717 w 4963097"/>
              <a:gd name="T5" fmla="*/ 1614644 h 1673539"/>
              <a:gd name="T6" fmla="*/ 4904850 w 4963097"/>
              <a:gd name="T7" fmla="*/ 532510 h 1673539"/>
              <a:gd name="T8" fmla="*/ 4963097 w 4963097"/>
              <a:gd name="T9" fmla="*/ 529569 h 1673539"/>
              <a:gd name="T10" fmla="*/ 4963097 w 4963097"/>
              <a:gd name="T11" fmla="*/ 0 h 1673539"/>
              <a:gd name="T12" fmla="*/ 4798480 w 4963097"/>
              <a:gd name="T13" fmla="*/ 8312 h 1673539"/>
              <a:gd name="T14" fmla="*/ 3397183 w 4963097"/>
              <a:gd name="T15" fmla="*/ 997304 h 1673539"/>
              <a:gd name="T16" fmla="*/ 3319938 w 4963097"/>
              <a:gd name="T17" fmla="*/ 1203828 h 1673539"/>
              <a:gd name="T18" fmla="*/ 0 w 4963097"/>
              <a:gd name="T19" fmla="*/ 1203828 h 1673539"/>
              <a:gd name="T20" fmla="*/ 0 w 4963097"/>
              <a:gd name="T21" fmla="*/ 1669772 h 1673539"/>
              <a:gd name="T22" fmla="*/ 3231859 w 4963097"/>
              <a:gd name="T23" fmla="*/ 1669772 h 167353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963097"/>
              <a:gd name="T37" fmla="*/ 0 h 1673539"/>
              <a:gd name="T38" fmla="*/ 4963097 w 4963097"/>
              <a:gd name="T39" fmla="*/ 1673539 h 167353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963097" h="1673539">
                <a:moveTo>
                  <a:pt x="3231680" y="1673539"/>
                </a:moveTo>
                <a:lnTo>
                  <a:pt x="3819743" y="1673539"/>
                </a:lnTo>
                <a:lnTo>
                  <a:pt x="3822717" y="1614644"/>
                </a:lnTo>
                <a:cubicBezTo>
                  <a:pt x="3880662" y="1044066"/>
                  <a:pt x="4334272" y="590456"/>
                  <a:pt x="4904850" y="532510"/>
                </a:cubicBezTo>
                <a:lnTo>
                  <a:pt x="4963097" y="529569"/>
                </a:lnTo>
                <a:lnTo>
                  <a:pt x="4963097" y="0"/>
                </a:lnTo>
                <a:lnTo>
                  <a:pt x="4798480" y="8312"/>
                </a:lnTo>
                <a:cubicBezTo>
                  <a:pt x="4178295" y="71296"/>
                  <a:pt x="3653889" y="458266"/>
                  <a:pt x="3397183" y="997304"/>
                </a:cubicBezTo>
                <a:lnTo>
                  <a:pt x="3319938" y="1203828"/>
                </a:lnTo>
                <a:lnTo>
                  <a:pt x="0" y="1203828"/>
                </a:lnTo>
                <a:lnTo>
                  <a:pt x="0" y="1669772"/>
                </a:lnTo>
                <a:lnTo>
                  <a:pt x="3231859" y="1669772"/>
                </a:lnTo>
                <a:close/>
              </a:path>
            </a:pathLst>
          </a:custGeom>
          <a:solidFill>
            <a:srgbClr val="B2B2B2"/>
          </a:solidFill>
          <a:ln w="12700" cap="flat" cmpd="sng">
            <a:noFill/>
            <a:bevel/>
            <a:headEnd/>
            <a:tailEnd/>
          </a:ln>
        </p:spPr>
        <p:txBody>
          <a:bodyPr lIns="68580" tIns="34290" rIns="68580" bIns="34290" anchor="ctr"/>
          <a:lstStyle/>
          <a:p>
            <a:pPr algn="ctr"/>
            <a:endParaRPr lang="zh-CN" altLang="zh-CN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微软雅黑"/>
              <a:sym typeface="Arial"/>
            </a:endParaRP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15685101-0B21-4BE8-AD63-6AD0950266E0}"/>
              </a:ext>
            </a:extLst>
          </p:cNvPr>
          <p:cNvSpPr txBox="1"/>
          <p:nvPr/>
        </p:nvSpPr>
        <p:spPr>
          <a:xfrm>
            <a:off x="1824398" y="2788260"/>
            <a:ext cx="173736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顯示器驅動</a:t>
            </a:r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IC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EA4B804F-376A-4D34-83B7-1ECEF482DC9C}"/>
              </a:ext>
            </a:extLst>
          </p:cNvPr>
          <p:cNvSpPr txBox="1"/>
          <p:nvPr/>
        </p:nvSpPr>
        <p:spPr>
          <a:xfrm>
            <a:off x="1939848" y="3350664"/>
            <a:ext cx="173736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馬達驅動</a:t>
            </a:r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IC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1E627DC7-A361-4A11-99CD-FFB558F2A695}"/>
              </a:ext>
            </a:extLst>
          </p:cNvPr>
          <p:cNvSpPr txBox="1"/>
          <p:nvPr/>
        </p:nvSpPr>
        <p:spPr>
          <a:xfrm>
            <a:off x="7977098" y="3342510"/>
            <a:ext cx="238868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微處理器 </a:t>
            </a:r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/ </a:t>
            </a:r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B2E1F567-6227-4CFA-B99E-65A481A6E5FF}"/>
              </a:ext>
            </a:extLst>
          </p:cNvPr>
          <p:cNvSpPr txBox="1"/>
          <p:nvPr/>
        </p:nvSpPr>
        <p:spPr>
          <a:xfrm>
            <a:off x="7977098" y="2788260"/>
            <a:ext cx="206452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LED </a:t>
            </a: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照明驅動</a:t>
            </a:r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IC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4" name="圖片 23">
            <a:extLst>
              <a:ext uri="{FF2B5EF4-FFF2-40B4-BE49-F238E27FC236}">
                <a16:creationId xmlns:a16="http://schemas.microsoft.com/office/drawing/2014/main" id="{A9DD49AB-804C-42BE-9237-9F8ACD15E4C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6" t="5874" r="5232" b="5912"/>
          <a:stretch>
            <a:fillRect/>
          </a:stretch>
        </p:blipFill>
        <p:spPr>
          <a:xfrm>
            <a:off x="4714675" y="2196900"/>
            <a:ext cx="2181458" cy="2051132"/>
          </a:xfrm>
          <a:custGeom>
            <a:avLst/>
            <a:gdLst>
              <a:gd name="connsiteX0" fmla="*/ 1090729 w 2181458"/>
              <a:gd name="connsiteY0" fmla="*/ 0 h 2051132"/>
              <a:gd name="connsiteX1" fmla="*/ 2181458 w 2181458"/>
              <a:gd name="connsiteY1" fmla="*/ 1025566 h 2051132"/>
              <a:gd name="connsiteX2" fmla="*/ 1090729 w 2181458"/>
              <a:gd name="connsiteY2" fmla="*/ 2051132 h 2051132"/>
              <a:gd name="connsiteX3" fmla="*/ 0 w 2181458"/>
              <a:gd name="connsiteY3" fmla="*/ 1025566 h 2051132"/>
              <a:gd name="connsiteX4" fmla="*/ 1090729 w 2181458"/>
              <a:gd name="connsiteY4" fmla="*/ 0 h 205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1458" h="2051132">
                <a:moveTo>
                  <a:pt x="1090729" y="0"/>
                </a:moveTo>
                <a:cubicBezTo>
                  <a:pt x="1693122" y="0"/>
                  <a:pt x="2181458" y="459162"/>
                  <a:pt x="2181458" y="1025566"/>
                </a:cubicBezTo>
                <a:cubicBezTo>
                  <a:pt x="2181458" y="1591970"/>
                  <a:pt x="1693122" y="2051132"/>
                  <a:pt x="1090729" y="2051132"/>
                </a:cubicBezTo>
                <a:cubicBezTo>
                  <a:pt x="488336" y="2051132"/>
                  <a:pt x="0" y="1591970"/>
                  <a:pt x="0" y="1025566"/>
                </a:cubicBezTo>
                <a:cubicBezTo>
                  <a:pt x="0" y="459162"/>
                  <a:pt x="488336" y="0"/>
                  <a:pt x="1090729" y="0"/>
                </a:cubicBezTo>
                <a:close/>
              </a:path>
            </a:pathLst>
          </a:custGeom>
        </p:spPr>
      </p:pic>
      <p:pic>
        <p:nvPicPr>
          <p:cNvPr id="29" name="圖片 28">
            <a:extLst>
              <a:ext uri="{FF2B5EF4-FFF2-40B4-BE49-F238E27FC236}">
                <a16:creationId xmlns:a16="http://schemas.microsoft.com/office/drawing/2014/main" id="{9C1A87F9-03C2-4A1A-98A5-FBF7BD7BB51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0" t="44124" r="47016" b="5193"/>
          <a:stretch>
            <a:fillRect/>
          </a:stretch>
        </p:blipFill>
        <p:spPr>
          <a:xfrm>
            <a:off x="7204549" y="968743"/>
            <a:ext cx="1309653" cy="1300411"/>
          </a:xfrm>
          <a:custGeom>
            <a:avLst/>
            <a:gdLst>
              <a:gd name="connsiteX0" fmla="*/ 1566216 w 3132432"/>
              <a:gd name="connsiteY0" fmla="*/ 0 h 3110326"/>
              <a:gd name="connsiteX1" fmla="*/ 3132432 w 3132432"/>
              <a:gd name="connsiteY1" fmla="*/ 1555163 h 3110326"/>
              <a:gd name="connsiteX2" fmla="*/ 1566216 w 3132432"/>
              <a:gd name="connsiteY2" fmla="*/ 3110326 h 3110326"/>
              <a:gd name="connsiteX3" fmla="*/ 0 w 3132432"/>
              <a:gd name="connsiteY3" fmla="*/ 1555163 h 3110326"/>
              <a:gd name="connsiteX4" fmla="*/ 1566216 w 3132432"/>
              <a:gd name="connsiteY4" fmla="*/ 0 h 3110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2432" h="3110326">
                <a:moveTo>
                  <a:pt x="1566216" y="0"/>
                </a:moveTo>
                <a:cubicBezTo>
                  <a:pt x="2431213" y="0"/>
                  <a:pt x="3132432" y="696270"/>
                  <a:pt x="3132432" y="1555163"/>
                </a:cubicBezTo>
                <a:cubicBezTo>
                  <a:pt x="3132432" y="2414056"/>
                  <a:pt x="2431213" y="3110326"/>
                  <a:pt x="1566216" y="3110326"/>
                </a:cubicBezTo>
                <a:cubicBezTo>
                  <a:pt x="701219" y="3110326"/>
                  <a:pt x="0" y="2414056"/>
                  <a:pt x="0" y="1555163"/>
                </a:cubicBezTo>
                <a:cubicBezTo>
                  <a:pt x="0" y="696270"/>
                  <a:pt x="701219" y="0"/>
                  <a:pt x="1566216" y="0"/>
                </a:cubicBezTo>
                <a:close/>
              </a:path>
            </a:pathLst>
          </a:custGeom>
        </p:spPr>
      </p:pic>
      <p:pic>
        <p:nvPicPr>
          <p:cNvPr id="30" name="圖片 29">
            <a:extLst>
              <a:ext uri="{FF2B5EF4-FFF2-40B4-BE49-F238E27FC236}">
                <a16:creationId xmlns:a16="http://schemas.microsoft.com/office/drawing/2014/main" id="{C299FCC4-C8CE-49DC-9CE6-A74752DBE4A6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93" t="4544"/>
          <a:stretch>
            <a:fillRect/>
          </a:stretch>
        </p:blipFill>
        <p:spPr>
          <a:xfrm>
            <a:off x="8577706" y="932577"/>
            <a:ext cx="1852526" cy="1621735"/>
          </a:xfrm>
          <a:custGeom>
            <a:avLst/>
            <a:gdLst>
              <a:gd name="connsiteX0" fmla="*/ 1372809 w 2745618"/>
              <a:gd name="connsiteY0" fmla="*/ 0 h 2403564"/>
              <a:gd name="connsiteX1" fmla="*/ 2745618 w 2745618"/>
              <a:gd name="connsiteY1" fmla="*/ 1201782 h 2403564"/>
              <a:gd name="connsiteX2" fmla="*/ 1372809 w 2745618"/>
              <a:gd name="connsiteY2" fmla="*/ 2403564 h 2403564"/>
              <a:gd name="connsiteX3" fmla="*/ 0 w 2745618"/>
              <a:gd name="connsiteY3" fmla="*/ 1201782 h 2403564"/>
              <a:gd name="connsiteX4" fmla="*/ 1372809 w 2745618"/>
              <a:gd name="connsiteY4" fmla="*/ 0 h 2403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5618" h="2403564">
                <a:moveTo>
                  <a:pt x="1372809" y="0"/>
                </a:moveTo>
                <a:cubicBezTo>
                  <a:pt x="2130990" y="0"/>
                  <a:pt x="2745618" y="538056"/>
                  <a:pt x="2745618" y="1201782"/>
                </a:cubicBezTo>
                <a:cubicBezTo>
                  <a:pt x="2745618" y="1865508"/>
                  <a:pt x="2130990" y="2403564"/>
                  <a:pt x="1372809" y="2403564"/>
                </a:cubicBezTo>
                <a:cubicBezTo>
                  <a:pt x="614628" y="2403564"/>
                  <a:pt x="0" y="1865508"/>
                  <a:pt x="0" y="1201782"/>
                </a:cubicBezTo>
                <a:cubicBezTo>
                  <a:pt x="0" y="538056"/>
                  <a:pt x="614628" y="0"/>
                  <a:pt x="1372809" y="0"/>
                </a:cubicBezTo>
                <a:close/>
              </a:path>
            </a:pathLst>
          </a:cu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07288273-9802-4628-802A-E881560DC11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31003" y="4665233"/>
            <a:ext cx="1737361" cy="1604217"/>
          </a:xfrm>
          <a:prstGeom prst="rect">
            <a:avLst/>
          </a:prstGeom>
        </p:spPr>
      </p:pic>
      <p:pic>
        <p:nvPicPr>
          <p:cNvPr id="31" name="圖片 30">
            <a:extLst>
              <a:ext uri="{FF2B5EF4-FFF2-40B4-BE49-F238E27FC236}">
                <a16:creationId xmlns:a16="http://schemas.microsoft.com/office/drawing/2014/main" id="{416A72E4-6519-43AF-B013-641E5B05DA8C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4" t="8617" r="48554" b="36384"/>
          <a:stretch>
            <a:fillRect/>
          </a:stretch>
        </p:blipFill>
        <p:spPr>
          <a:xfrm>
            <a:off x="908587" y="1149902"/>
            <a:ext cx="1714776" cy="1560093"/>
          </a:xfrm>
          <a:custGeom>
            <a:avLst/>
            <a:gdLst>
              <a:gd name="connsiteX0" fmla="*/ 1720572 w 3441144"/>
              <a:gd name="connsiteY0" fmla="*/ 0 h 3130732"/>
              <a:gd name="connsiteX1" fmla="*/ 3441144 w 3441144"/>
              <a:gd name="connsiteY1" fmla="*/ 1565366 h 3130732"/>
              <a:gd name="connsiteX2" fmla="*/ 1720572 w 3441144"/>
              <a:gd name="connsiteY2" fmla="*/ 3130732 h 3130732"/>
              <a:gd name="connsiteX3" fmla="*/ 0 w 3441144"/>
              <a:gd name="connsiteY3" fmla="*/ 1565366 h 3130732"/>
              <a:gd name="connsiteX4" fmla="*/ 1720572 w 3441144"/>
              <a:gd name="connsiteY4" fmla="*/ 0 h 3130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1144" h="3130732">
                <a:moveTo>
                  <a:pt x="1720572" y="0"/>
                </a:moveTo>
                <a:cubicBezTo>
                  <a:pt x="2670818" y="0"/>
                  <a:pt x="3441144" y="700838"/>
                  <a:pt x="3441144" y="1565366"/>
                </a:cubicBezTo>
                <a:cubicBezTo>
                  <a:pt x="3441144" y="2429894"/>
                  <a:pt x="2670818" y="3130732"/>
                  <a:pt x="1720572" y="3130732"/>
                </a:cubicBezTo>
                <a:cubicBezTo>
                  <a:pt x="770326" y="3130732"/>
                  <a:pt x="0" y="2429894"/>
                  <a:pt x="0" y="1565366"/>
                </a:cubicBezTo>
                <a:cubicBezTo>
                  <a:pt x="0" y="700838"/>
                  <a:pt x="770326" y="0"/>
                  <a:pt x="1720572" y="0"/>
                </a:cubicBezTo>
                <a:close/>
              </a:path>
            </a:pathLst>
          </a:custGeom>
        </p:spPr>
      </p:pic>
      <p:pic>
        <p:nvPicPr>
          <p:cNvPr id="35" name="圖片 34">
            <a:extLst>
              <a:ext uri="{FF2B5EF4-FFF2-40B4-BE49-F238E27FC236}">
                <a16:creationId xmlns:a16="http://schemas.microsoft.com/office/drawing/2014/main" id="{A0B09F92-BE49-4DAD-A1F4-F3B1B5FCC487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5" t="2254" r="11199"/>
          <a:stretch>
            <a:fillRect/>
          </a:stretch>
        </p:blipFill>
        <p:spPr>
          <a:xfrm>
            <a:off x="2902336" y="5517069"/>
            <a:ext cx="792582" cy="853325"/>
          </a:xfrm>
          <a:custGeom>
            <a:avLst/>
            <a:gdLst>
              <a:gd name="connsiteX0" fmla="*/ 1765313 w 3530626"/>
              <a:gd name="connsiteY0" fmla="*/ 0 h 3351711"/>
              <a:gd name="connsiteX1" fmla="*/ 3530626 w 3530626"/>
              <a:gd name="connsiteY1" fmla="*/ 1713411 h 3351711"/>
              <a:gd name="connsiteX2" fmla="*/ 2290263 w 3530626"/>
              <a:gd name="connsiteY2" fmla="*/ 3349791 h 3351711"/>
              <a:gd name="connsiteX3" fmla="*/ 2282567 w 3530626"/>
              <a:gd name="connsiteY3" fmla="*/ 3351711 h 3351711"/>
              <a:gd name="connsiteX4" fmla="*/ 1248059 w 3530626"/>
              <a:gd name="connsiteY4" fmla="*/ 3351711 h 3351711"/>
              <a:gd name="connsiteX5" fmla="*/ 1240363 w 3530626"/>
              <a:gd name="connsiteY5" fmla="*/ 3349791 h 3351711"/>
              <a:gd name="connsiteX6" fmla="*/ 0 w 3530626"/>
              <a:gd name="connsiteY6" fmla="*/ 1713411 h 3351711"/>
              <a:gd name="connsiteX7" fmla="*/ 1765313 w 3530626"/>
              <a:gd name="connsiteY7" fmla="*/ 0 h 3351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30626" h="3351711">
                <a:moveTo>
                  <a:pt x="1765313" y="0"/>
                </a:moveTo>
                <a:cubicBezTo>
                  <a:pt x="2740268" y="0"/>
                  <a:pt x="3530626" y="767120"/>
                  <a:pt x="3530626" y="1713411"/>
                </a:cubicBezTo>
                <a:cubicBezTo>
                  <a:pt x="3530626" y="2482273"/>
                  <a:pt x="3008866" y="3132853"/>
                  <a:pt x="2290263" y="3349791"/>
                </a:cubicBezTo>
                <a:lnTo>
                  <a:pt x="2282567" y="3351711"/>
                </a:lnTo>
                <a:lnTo>
                  <a:pt x="1248059" y="3351711"/>
                </a:lnTo>
                <a:lnTo>
                  <a:pt x="1240363" y="3349791"/>
                </a:lnTo>
                <a:cubicBezTo>
                  <a:pt x="521760" y="3132853"/>
                  <a:pt x="0" y="2482273"/>
                  <a:pt x="0" y="1713411"/>
                </a:cubicBezTo>
                <a:cubicBezTo>
                  <a:pt x="0" y="767120"/>
                  <a:pt x="790358" y="0"/>
                  <a:pt x="1765313" y="0"/>
                </a:cubicBezTo>
                <a:close/>
              </a:path>
            </a:pathLst>
          </a:custGeom>
        </p:spPr>
      </p:pic>
      <p:sp>
        <p:nvSpPr>
          <p:cNvPr id="22" name="任意多边形 17">
            <a:extLst>
              <a:ext uri="{FF2B5EF4-FFF2-40B4-BE49-F238E27FC236}">
                <a16:creationId xmlns:a16="http://schemas.microsoft.com/office/drawing/2014/main" id="{CB846D3B-653C-4DF7-8352-EA5369BF17B2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087844" y="3300500"/>
            <a:ext cx="4342409" cy="1590727"/>
          </a:xfrm>
          <a:custGeom>
            <a:avLst/>
            <a:gdLst>
              <a:gd name="T0" fmla="*/ 3461656 w 4946769"/>
              <a:gd name="T1" fmla="*/ 1676733 h 1676733"/>
              <a:gd name="T2" fmla="*/ 0 w 4946769"/>
              <a:gd name="T3" fmla="*/ 1676733 h 1676733"/>
              <a:gd name="T4" fmla="*/ 0 w 4946769"/>
              <a:gd name="T5" fmla="*/ 1210789 h 1676733"/>
              <a:gd name="T6" fmla="*/ 3301007 w 4946769"/>
              <a:gd name="T7" fmla="*/ 1210789 h 1676733"/>
              <a:gd name="T8" fmla="*/ 3380855 w 4946769"/>
              <a:gd name="T9" fmla="*/ 997304 h 1676733"/>
              <a:gd name="T10" fmla="*/ 4782152 w 4946769"/>
              <a:gd name="T11" fmla="*/ 8312 h 1676733"/>
              <a:gd name="T12" fmla="*/ 4946769 w 4946769"/>
              <a:gd name="T13" fmla="*/ 0 h 1676733"/>
              <a:gd name="T14" fmla="*/ 4946769 w 4946769"/>
              <a:gd name="T15" fmla="*/ 529569 h 1676733"/>
              <a:gd name="T16" fmla="*/ 4888522 w 4946769"/>
              <a:gd name="T17" fmla="*/ 532510 h 1676733"/>
              <a:gd name="T18" fmla="*/ 3806389 w 4946769"/>
              <a:gd name="T19" fmla="*/ 1614644 h 1676733"/>
              <a:gd name="T20" fmla="*/ 3803415 w 4946769"/>
              <a:gd name="T21" fmla="*/ 1673539 h 1676733"/>
              <a:gd name="T22" fmla="*/ 3461656 w 4946769"/>
              <a:gd name="T23" fmla="*/ 1673539 h 167673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946769"/>
              <a:gd name="T37" fmla="*/ 0 h 1676733"/>
              <a:gd name="T38" fmla="*/ 4946769 w 4946769"/>
              <a:gd name="T39" fmla="*/ 1676733 h 167673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946769" h="1676733">
                <a:moveTo>
                  <a:pt x="3461656" y="1676733"/>
                </a:moveTo>
                <a:lnTo>
                  <a:pt x="0" y="1676733"/>
                </a:lnTo>
                <a:lnTo>
                  <a:pt x="0" y="1210789"/>
                </a:lnTo>
                <a:lnTo>
                  <a:pt x="3301007" y="1210789"/>
                </a:lnTo>
                <a:lnTo>
                  <a:pt x="3380855" y="997304"/>
                </a:lnTo>
                <a:cubicBezTo>
                  <a:pt x="3637561" y="458266"/>
                  <a:pt x="4161967" y="71296"/>
                  <a:pt x="4782152" y="8312"/>
                </a:cubicBezTo>
                <a:lnTo>
                  <a:pt x="4946769" y="0"/>
                </a:lnTo>
                <a:lnTo>
                  <a:pt x="4946769" y="529569"/>
                </a:lnTo>
                <a:lnTo>
                  <a:pt x="4888522" y="532510"/>
                </a:lnTo>
                <a:cubicBezTo>
                  <a:pt x="4317944" y="590456"/>
                  <a:pt x="3864334" y="1044066"/>
                  <a:pt x="3806389" y="1614644"/>
                </a:cubicBezTo>
                <a:lnTo>
                  <a:pt x="3803415" y="1673539"/>
                </a:lnTo>
                <a:lnTo>
                  <a:pt x="3461656" y="1673539"/>
                </a:lnTo>
                <a:close/>
              </a:path>
            </a:pathLst>
          </a:custGeom>
          <a:solidFill>
            <a:srgbClr val="FFD13F">
              <a:alpha val="33333"/>
            </a:srgbClr>
          </a:solidFill>
          <a:ln w="12700" cap="flat" cmpd="sng">
            <a:noFill/>
            <a:bevel/>
            <a:headEnd/>
            <a:tailEnd/>
          </a:ln>
        </p:spPr>
        <p:txBody>
          <a:bodyPr lIns="68580" tIns="34290" rIns="68580" bIns="34290" anchor="ctr"/>
          <a:lstStyle/>
          <a:p>
            <a:pPr algn="ctr"/>
            <a:endParaRPr lang="zh-CN" altLang="zh-C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8C96FC03-984F-8F4F-7CE6-DAD3CCED98C6}"/>
              </a:ext>
            </a:extLst>
          </p:cNvPr>
          <p:cNvSpPr txBox="1"/>
          <p:nvPr/>
        </p:nvSpPr>
        <p:spPr>
          <a:xfrm>
            <a:off x="6368172" y="5043171"/>
            <a:ext cx="1055922" cy="604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MCU</a:t>
            </a:r>
            <a:endParaRPr lang="zh-TW" altLang="en-U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8" name="Picture 2" descr="日本必買家電免治馬桶10選| Japaholic">
            <a:extLst>
              <a:ext uri="{FF2B5EF4-FFF2-40B4-BE49-F238E27FC236}">
                <a16:creationId xmlns:a16="http://schemas.microsoft.com/office/drawing/2014/main" id="{FF850F80-2665-4231-A995-8E564E860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30100" y1="33583" x2="54300" y2="17991"/>
                        <a14:foregroundMark x1="54300" y1="17991" x2="73100" y2="39580"/>
                        <a14:foregroundMark x1="73100" y1="39580" x2="78700" y2="67766"/>
                        <a14:foregroundMark x1="78700" y1="67766" x2="69700" y2="73613"/>
                        <a14:foregroundMark x1="74100" y1="42579" x2="78000" y2="70615"/>
                        <a14:foregroundMark x1="78000" y1="70615" x2="62900" y2="75862"/>
                        <a14:foregroundMark x1="62900" y1="75862" x2="32200" y2="67316"/>
                        <a14:foregroundMark x1="32200" y1="67316" x2="29100" y2="43028"/>
                        <a14:foregroundMark x1="29100" y1="43028" x2="27400" y2="380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54" y="5065756"/>
            <a:ext cx="2475705" cy="175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87886AC9-ED2E-4E04-A8BD-57A879169A7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18" y="3942730"/>
            <a:ext cx="1430405" cy="1317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994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30FC399E-6BEE-4D7D-8785-1491B871FEAD}"/>
              </a:ext>
            </a:extLst>
          </p:cNvPr>
          <p:cNvSpPr txBox="1">
            <a:spLocks noChangeArrowheads="1"/>
          </p:cNvSpPr>
          <p:nvPr/>
        </p:nvSpPr>
        <p:spPr>
          <a:xfrm>
            <a:off x="561501" y="316489"/>
            <a:ext cx="7799388" cy="6111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defTabSz="864017">
              <a:lnSpc>
                <a:spcPct val="90000"/>
              </a:lnSpc>
              <a:spcBef>
                <a:spcPct val="0"/>
              </a:spcBef>
              <a:buNone/>
              <a:defRPr kumimoji="1" sz="2800" b="1" kern="0">
                <a:solidFill>
                  <a:srgbClr val="A01E7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  <a:cs typeface="Arial" pitchFamily="34" charset="0"/>
              </a:defRPr>
            </a:lvl1pPr>
          </a:lstStyle>
          <a:p>
            <a:r>
              <a:rPr lang="zh-TW" altLang="en-US" dirty="0"/>
              <a:t>重要事項說明</a:t>
            </a:r>
          </a:p>
        </p:txBody>
      </p:sp>
      <p:graphicFrame>
        <p:nvGraphicFramePr>
          <p:cNvPr id="5" name="資料庫圖表 4">
            <a:extLst>
              <a:ext uri="{FF2B5EF4-FFF2-40B4-BE49-F238E27FC236}">
                <a16:creationId xmlns:a16="http://schemas.microsoft.com/office/drawing/2014/main" id="{DE49EA18-9506-4049-96B3-83DDDB588223}"/>
              </a:ext>
            </a:extLst>
          </p:cNvPr>
          <p:cNvGraphicFramePr/>
          <p:nvPr>
            <p:extLst/>
          </p:nvPr>
        </p:nvGraphicFramePr>
        <p:xfrm>
          <a:off x="663130" y="165883"/>
          <a:ext cx="5410499" cy="55573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文字方塊 8">
            <a:extLst>
              <a:ext uri="{FF2B5EF4-FFF2-40B4-BE49-F238E27FC236}">
                <a16:creationId xmlns:a16="http://schemas.microsoft.com/office/drawing/2014/main" id="{74C998DF-A82E-4093-BC24-A28CE3D873A7}"/>
              </a:ext>
            </a:extLst>
          </p:cNvPr>
          <p:cNvSpPr txBox="1"/>
          <p:nvPr/>
        </p:nvSpPr>
        <p:spPr>
          <a:xfrm>
            <a:off x="561501" y="1078282"/>
            <a:ext cx="791849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從應用出發至系統，再至晶片設計。深耕客戶應用領域，提供全方位解決方案。</a:t>
            </a:r>
            <a:endParaRPr lang="en-US" altLang="zh-TW" sz="16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E6BFDC79-02E9-4AF3-B150-90C43D4D0A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67746" y="2271401"/>
            <a:ext cx="5386283" cy="259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229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>
            <a:extLst>
              <a:ext uri="{FF2B5EF4-FFF2-40B4-BE49-F238E27FC236}">
                <a16:creationId xmlns:a16="http://schemas.microsoft.com/office/drawing/2014/main" id="{3B96CEC3-0525-43BB-A3D6-B74E40192E44}"/>
              </a:ext>
            </a:extLst>
          </p:cNvPr>
          <p:cNvSpPr txBox="1">
            <a:spLocks noChangeArrowheads="1"/>
          </p:cNvSpPr>
          <p:nvPr/>
        </p:nvSpPr>
        <p:spPr>
          <a:xfrm>
            <a:off x="591418" y="204379"/>
            <a:ext cx="7799388" cy="6111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defTabSz="864017">
              <a:lnSpc>
                <a:spcPct val="90000"/>
              </a:lnSpc>
              <a:spcBef>
                <a:spcPct val="0"/>
              </a:spcBef>
              <a:buNone/>
              <a:defRPr kumimoji="1" sz="2800" b="1" kern="0">
                <a:solidFill>
                  <a:srgbClr val="A01E7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  <a:cs typeface="Arial" pitchFamily="34" charset="0"/>
              </a:defRPr>
            </a:lvl1pPr>
          </a:lstStyle>
          <a:p>
            <a:r>
              <a:rPr lang="zh-TW" altLang="en-US" dirty="0"/>
              <a:t>營運展望</a:t>
            </a:r>
          </a:p>
        </p:txBody>
      </p:sp>
      <p:sp>
        <p:nvSpPr>
          <p:cNvPr id="45" name="文字方塊 44">
            <a:extLst>
              <a:ext uri="{FF2B5EF4-FFF2-40B4-BE49-F238E27FC236}">
                <a16:creationId xmlns:a16="http://schemas.microsoft.com/office/drawing/2014/main" id="{77CB46B5-7B3C-4D9A-922A-54049D717133}"/>
              </a:ext>
            </a:extLst>
          </p:cNvPr>
          <p:cNvSpPr txBox="1"/>
          <p:nvPr/>
        </p:nvSpPr>
        <p:spPr>
          <a:xfrm>
            <a:off x="2409358" y="2124648"/>
            <a:ext cx="74812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增加車載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應用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市場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產品項目和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客戶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導入</a:t>
            </a:r>
            <a:endParaRPr lang="zh-TW" altLang="en-US" dirty="0"/>
          </a:p>
        </p:txBody>
      </p: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4CB82508-69BB-4F25-90F4-17482846879B}"/>
              </a:ext>
            </a:extLst>
          </p:cNvPr>
          <p:cNvSpPr txBox="1"/>
          <p:nvPr/>
        </p:nvSpPr>
        <p:spPr>
          <a:xfrm>
            <a:off x="2409356" y="1177359"/>
            <a:ext cx="74812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川普關稅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影響</a:t>
            </a:r>
            <a:endParaRPr lang="zh-TW" altLang="en-US" dirty="0"/>
          </a:p>
        </p:txBody>
      </p:sp>
      <p:sp>
        <p:nvSpPr>
          <p:cNvPr id="49" name="文字方塊 48">
            <a:extLst>
              <a:ext uri="{FF2B5EF4-FFF2-40B4-BE49-F238E27FC236}">
                <a16:creationId xmlns:a16="http://schemas.microsoft.com/office/drawing/2014/main" id="{EC7B76EE-9D01-464E-87BD-D5A70A38A4CD}"/>
              </a:ext>
            </a:extLst>
          </p:cNvPr>
          <p:cNvSpPr txBox="1"/>
          <p:nvPr/>
        </p:nvSpPr>
        <p:spPr>
          <a:xfrm>
            <a:off x="2409357" y="3111825"/>
            <a:ext cx="80349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日本車載抬頭顯示器客戶庫存調節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狀況</a:t>
            </a:r>
            <a:endParaRPr lang="zh-TW" altLang="en-US" dirty="0"/>
          </a:p>
        </p:txBody>
      </p:sp>
      <p:sp>
        <p:nvSpPr>
          <p:cNvPr id="51" name="文字方塊 50">
            <a:extLst>
              <a:ext uri="{FF2B5EF4-FFF2-40B4-BE49-F238E27FC236}">
                <a16:creationId xmlns:a16="http://schemas.microsoft.com/office/drawing/2014/main" id="{6107C83B-0E2D-41E0-80E2-8161A84325C0}"/>
              </a:ext>
            </a:extLst>
          </p:cNvPr>
          <p:cNvSpPr txBox="1"/>
          <p:nvPr/>
        </p:nvSpPr>
        <p:spPr>
          <a:xfrm>
            <a:off x="2409356" y="4103100"/>
            <a:ext cx="82782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噴墨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打印機頭驅動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IC (inkjet printer head driver IC)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產品開發及認證</a:t>
            </a:r>
            <a:endParaRPr lang="zh-TW" altLang="en-US" dirty="0"/>
          </a:p>
        </p:txBody>
      </p:sp>
      <p:grpSp>
        <p:nvGrpSpPr>
          <p:cNvPr id="93" name="群組 92">
            <a:extLst>
              <a:ext uri="{FF2B5EF4-FFF2-40B4-BE49-F238E27FC236}">
                <a16:creationId xmlns:a16="http://schemas.microsoft.com/office/drawing/2014/main" id="{26EB277C-1D52-4745-9EAC-B5B5C74203E9}"/>
              </a:ext>
            </a:extLst>
          </p:cNvPr>
          <p:cNvGrpSpPr/>
          <p:nvPr/>
        </p:nvGrpSpPr>
        <p:grpSpPr>
          <a:xfrm>
            <a:off x="707170" y="956338"/>
            <a:ext cx="1641600" cy="4640185"/>
            <a:chOff x="1478957" y="1088847"/>
            <a:chExt cx="1641600" cy="4640185"/>
          </a:xfrm>
        </p:grpSpPr>
        <p:sp>
          <p:nvSpPr>
            <p:cNvPr id="3" name="Donut 92">
              <a:extLst>
                <a:ext uri="{FF2B5EF4-FFF2-40B4-BE49-F238E27FC236}">
                  <a16:creationId xmlns:a16="http://schemas.microsoft.com/office/drawing/2014/main" id="{6D3E77A7-FFAF-42AF-BDFB-6B4C57557EE8}"/>
                </a:ext>
              </a:extLst>
            </p:cNvPr>
            <p:cNvSpPr/>
            <p:nvPr/>
          </p:nvSpPr>
          <p:spPr>
            <a:xfrm flipH="1">
              <a:off x="1478957" y="1088847"/>
              <a:ext cx="843478" cy="808967"/>
            </a:xfrm>
            <a:prstGeom prst="donut">
              <a:avLst>
                <a:gd name="adj" fmla="val 19079"/>
              </a:avLst>
            </a:prstGeom>
            <a:solidFill>
              <a:srgbClr val="A1B6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6683" tIns="43341" rIns="86683" bIns="43341" rtlCol="0" anchor="ctr"/>
            <a:lstStyle/>
            <a:p>
              <a:pPr algn="ctr"/>
              <a:endParaRPr lang="en-US" sz="2399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5" name="Round Same Side Corner Rectangle 94">
              <a:extLst>
                <a:ext uri="{FF2B5EF4-FFF2-40B4-BE49-F238E27FC236}">
                  <a16:creationId xmlns:a16="http://schemas.microsoft.com/office/drawing/2014/main" id="{91F5A28E-7024-4C6A-90E2-89E3B5058095}"/>
                </a:ext>
              </a:extLst>
            </p:cNvPr>
            <p:cNvSpPr/>
            <p:nvPr/>
          </p:nvSpPr>
          <p:spPr>
            <a:xfrm rot="5400000" flipH="1">
              <a:off x="2446032" y="1097108"/>
              <a:ext cx="250230" cy="1098820"/>
            </a:xfrm>
            <a:prstGeom prst="round2SameRect">
              <a:avLst/>
            </a:prstGeom>
            <a:solidFill>
              <a:srgbClr val="A1B6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65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31" name="文字方塊 30">
              <a:extLst>
                <a:ext uri="{FF2B5EF4-FFF2-40B4-BE49-F238E27FC236}">
                  <a16:creationId xmlns:a16="http://schemas.microsoft.com/office/drawing/2014/main" id="{4A59FCE3-4EAA-414D-B40D-BE1EC18DA1DE}"/>
                </a:ext>
              </a:extLst>
            </p:cNvPr>
            <p:cNvSpPr txBox="1"/>
            <p:nvPr/>
          </p:nvSpPr>
          <p:spPr>
            <a:xfrm>
              <a:off x="2729352" y="1478794"/>
              <a:ext cx="271726" cy="2928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1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1</a:t>
              </a:r>
              <a:endParaRPr lang="zh-TW" altLang="en-US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78" name="Donut 92">
              <a:extLst>
                <a:ext uri="{FF2B5EF4-FFF2-40B4-BE49-F238E27FC236}">
                  <a16:creationId xmlns:a16="http://schemas.microsoft.com/office/drawing/2014/main" id="{4AA08288-C8F6-4588-AC17-5B0B419476FF}"/>
                </a:ext>
              </a:extLst>
            </p:cNvPr>
            <p:cNvSpPr/>
            <p:nvPr/>
          </p:nvSpPr>
          <p:spPr>
            <a:xfrm flipH="1">
              <a:off x="1478957" y="2045558"/>
              <a:ext cx="843478" cy="808967"/>
            </a:xfrm>
            <a:prstGeom prst="donut">
              <a:avLst>
                <a:gd name="adj" fmla="val 19079"/>
              </a:avLst>
            </a:prstGeom>
            <a:solidFill>
              <a:srgbClr val="889D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6683" tIns="43341" rIns="86683" bIns="43341" rtlCol="0" anchor="ctr"/>
            <a:lstStyle/>
            <a:p>
              <a:pPr algn="ctr"/>
              <a:endParaRPr lang="en-US" sz="2399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79" name="Round Same Side Corner Rectangle 94">
              <a:extLst>
                <a:ext uri="{FF2B5EF4-FFF2-40B4-BE49-F238E27FC236}">
                  <a16:creationId xmlns:a16="http://schemas.microsoft.com/office/drawing/2014/main" id="{B9A71D53-EE97-4A00-B03B-1FDE01FA85AE}"/>
                </a:ext>
              </a:extLst>
            </p:cNvPr>
            <p:cNvSpPr/>
            <p:nvPr/>
          </p:nvSpPr>
          <p:spPr>
            <a:xfrm rot="5400000" flipH="1">
              <a:off x="2446031" y="2028684"/>
              <a:ext cx="250232" cy="1098820"/>
            </a:xfrm>
            <a:prstGeom prst="round2SameRect">
              <a:avLst/>
            </a:prstGeom>
            <a:solidFill>
              <a:srgbClr val="889D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65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80" name="文字方塊 79">
              <a:extLst>
                <a:ext uri="{FF2B5EF4-FFF2-40B4-BE49-F238E27FC236}">
                  <a16:creationId xmlns:a16="http://schemas.microsoft.com/office/drawing/2014/main" id="{8EE273C7-AF47-46B2-BEE0-85D38F609099}"/>
                </a:ext>
              </a:extLst>
            </p:cNvPr>
            <p:cNvSpPr txBox="1"/>
            <p:nvPr/>
          </p:nvSpPr>
          <p:spPr>
            <a:xfrm>
              <a:off x="2729352" y="2410369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1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2</a:t>
              </a:r>
              <a:endParaRPr lang="zh-TW" altLang="en-US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82" name="Donut 92">
              <a:extLst>
                <a:ext uri="{FF2B5EF4-FFF2-40B4-BE49-F238E27FC236}">
                  <a16:creationId xmlns:a16="http://schemas.microsoft.com/office/drawing/2014/main" id="{DDB0917F-9A85-4C13-B47D-6D44505BE547}"/>
                </a:ext>
              </a:extLst>
            </p:cNvPr>
            <p:cNvSpPr/>
            <p:nvPr/>
          </p:nvSpPr>
          <p:spPr>
            <a:xfrm flipH="1">
              <a:off x="1478957" y="3026248"/>
              <a:ext cx="843478" cy="808967"/>
            </a:xfrm>
            <a:prstGeom prst="donut">
              <a:avLst>
                <a:gd name="adj" fmla="val 19079"/>
              </a:avLst>
            </a:prstGeom>
            <a:solidFill>
              <a:srgbClr val="A1B6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6683" tIns="43341" rIns="86683" bIns="43341" rtlCol="0" anchor="ctr"/>
            <a:lstStyle/>
            <a:p>
              <a:pPr algn="ctr"/>
              <a:endParaRPr lang="en-US" sz="2399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83" name="Round Same Side Corner Rectangle 94">
              <a:extLst>
                <a:ext uri="{FF2B5EF4-FFF2-40B4-BE49-F238E27FC236}">
                  <a16:creationId xmlns:a16="http://schemas.microsoft.com/office/drawing/2014/main" id="{4277D66F-7BAF-4ADE-850B-20B8D1B08497}"/>
                </a:ext>
              </a:extLst>
            </p:cNvPr>
            <p:cNvSpPr/>
            <p:nvPr/>
          </p:nvSpPr>
          <p:spPr>
            <a:xfrm rot="5400000" flipH="1">
              <a:off x="2446031" y="3009608"/>
              <a:ext cx="250232" cy="1098820"/>
            </a:xfrm>
            <a:prstGeom prst="round2SameRect">
              <a:avLst/>
            </a:prstGeom>
            <a:solidFill>
              <a:srgbClr val="A1B6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65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84" name="文字方塊 83">
              <a:extLst>
                <a:ext uri="{FF2B5EF4-FFF2-40B4-BE49-F238E27FC236}">
                  <a16:creationId xmlns:a16="http://schemas.microsoft.com/office/drawing/2014/main" id="{7EA8D6B5-BFA7-4A7E-8148-09A97752BB8C}"/>
                </a:ext>
              </a:extLst>
            </p:cNvPr>
            <p:cNvSpPr txBox="1"/>
            <p:nvPr/>
          </p:nvSpPr>
          <p:spPr>
            <a:xfrm>
              <a:off x="2729352" y="3391293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1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3</a:t>
              </a:r>
              <a:endParaRPr lang="zh-TW" altLang="en-US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86" name="Donut 92">
              <a:extLst>
                <a:ext uri="{FF2B5EF4-FFF2-40B4-BE49-F238E27FC236}">
                  <a16:creationId xmlns:a16="http://schemas.microsoft.com/office/drawing/2014/main" id="{4C27AA6B-206D-4F08-B274-AFE09E8CB508}"/>
                </a:ext>
              </a:extLst>
            </p:cNvPr>
            <p:cNvSpPr/>
            <p:nvPr/>
          </p:nvSpPr>
          <p:spPr>
            <a:xfrm flipH="1">
              <a:off x="1478957" y="3982318"/>
              <a:ext cx="843478" cy="808967"/>
            </a:xfrm>
            <a:prstGeom prst="donut">
              <a:avLst>
                <a:gd name="adj" fmla="val 19079"/>
              </a:avLst>
            </a:prstGeom>
            <a:solidFill>
              <a:srgbClr val="889D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6683" tIns="43341" rIns="86683" bIns="43341" rtlCol="0" anchor="ctr"/>
            <a:lstStyle/>
            <a:p>
              <a:pPr algn="ctr"/>
              <a:endParaRPr lang="en-US" sz="2399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87" name="Round Same Side Corner Rectangle 94">
              <a:extLst>
                <a:ext uri="{FF2B5EF4-FFF2-40B4-BE49-F238E27FC236}">
                  <a16:creationId xmlns:a16="http://schemas.microsoft.com/office/drawing/2014/main" id="{A28747EF-757F-4B49-BC57-EDDD65563004}"/>
                </a:ext>
              </a:extLst>
            </p:cNvPr>
            <p:cNvSpPr/>
            <p:nvPr/>
          </p:nvSpPr>
          <p:spPr>
            <a:xfrm rot="5400000" flipH="1">
              <a:off x="2446031" y="3995981"/>
              <a:ext cx="250232" cy="1098820"/>
            </a:xfrm>
            <a:prstGeom prst="round2SameRect">
              <a:avLst/>
            </a:prstGeom>
            <a:solidFill>
              <a:srgbClr val="889D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65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88" name="文字方塊 87">
              <a:extLst>
                <a:ext uri="{FF2B5EF4-FFF2-40B4-BE49-F238E27FC236}">
                  <a16:creationId xmlns:a16="http://schemas.microsoft.com/office/drawing/2014/main" id="{7CB61D88-718E-4980-BF8A-066214BEFF98}"/>
                </a:ext>
              </a:extLst>
            </p:cNvPr>
            <p:cNvSpPr txBox="1"/>
            <p:nvPr/>
          </p:nvSpPr>
          <p:spPr>
            <a:xfrm>
              <a:off x="2729352" y="4377666"/>
              <a:ext cx="3385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b="1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4</a:t>
              </a:r>
              <a:endParaRPr lang="zh-TW" altLang="en-US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92" name="文字方塊 91">
              <a:extLst>
                <a:ext uri="{FF2B5EF4-FFF2-40B4-BE49-F238E27FC236}">
                  <a16:creationId xmlns:a16="http://schemas.microsoft.com/office/drawing/2014/main" id="{FDFFDF19-F6CB-4657-BF03-EDF02B431342}"/>
                </a:ext>
              </a:extLst>
            </p:cNvPr>
            <p:cNvSpPr txBox="1"/>
            <p:nvPr/>
          </p:nvSpPr>
          <p:spPr>
            <a:xfrm>
              <a:off x="2729352" y="5359700"/>
              <a:ext cx="3385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b="1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5</a:t>
              </a:r>
              <a:endParaRPr lang="zh-TW" altLang="en-US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627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5">
            <a:extLst>
              <a:ext uri="{FF2B5EF4-FFF2-40B4-BE49-F238E27FC236}">
                <a16:creationId xmlns:a16="http://schemas.microsoft.com/office/drawing/2014/main" id="{958F9745-C5AF-4EB4-8E23-E11AD21B36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1471" y="2990993"/>
            <a:ext cx="1697545" cy="876014"/>
          </a:xfrm>
          <a:prstGeom prst="rect">
            <a:avLst/>
          </a:prstGeom>
        </p:spPr>
        <p:txBody>
          <a:bodyPr/>
          <a:lstStyle/>
          <a:p>
            <a:pPr defTabSz="864017">
              <a:lnSpc>
                <a:spcPct val="90000"/>
              </a:lnSpc>
              <a:spcBef>
                <a:spcPct val="0"/>
              </a:spcBef>
            </a:pPr>
            <a:r>
              <a:rPr kumimoji="1" lang="en-US" altLang="zh-TW" sz="4000" b="1" kern="0" dirty="0">
                <a:solidFill>
                  <a:srgbClr val="A01E7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  <a:cs typeface="Arial" pitchFamily="34" charset="0"/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35078739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13215</TotalTime>
  <Words>659</Words>
  <Application>Microsoft Office PowerPoint</Application>
  <PresentationFormat>自訂</PresentationFormat>
  <Paragraphs>179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22" baseType="lpstr">
      <vt:lpstr>Microsoft YaHei</vt:lpstr>
      <vt:lpstr>Microsoft YaHei</vt:lpstr>
      <vt:lpstr>Microsoft YaHei UI</vt:lpstr>
      <vt:lpstr>微軟正黑體</vt:lpstr>
      <vt:lpstr>新細明體</vt:lpstr>
      <vt:lpstr>Arial</vt:lpstr>
      <vt:lpstr>Arial Black</vt:lpstr>
      <vt:lpstr>Calibri</vt:lpstr>
      <vt:lpstr>Calibri Light</vt:lpstr>
      <vt:lpstr>Helvetica</vt:lpstr>
      <vt:lpstr>Times New Roman</vt:lpstr>
      <vt:lpstr>Wingdings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陳亭彣</dc:creator>
  <cp:lastModifiedBy>Jade</cp:lastModifiedBy>
  <cp:revision>101</cp:revision>
  <cp:lastPrinted>2025-04-08T05:46:20Z</cp:lastPrinted>
  <dcterms:created xsi:type="dcterms:W3CDTF">2024-10-22T07:11:29Z</dcterms:created>
  <dcterms:modified xsi:type="dcterms:W3CDTF">2025-04-09T02:37:04Z</dcterms:modified>
</cp:coreProperties>
</file>